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sldIdLst>
    <p:sldId id="256" r:id="rId2"/>
    <p:sldId id="335" r:id="rId3"/>
    <p:sldId id="336" r:id="rId4"/>
    <p:sldId id="337" r:id="rId5"/>
    <p:sldId id="343" r:id="rId6"/>
    <p:sldId id="346" r:id="rId7"/>
    <p:sldId id="347" r:id="rId8"/>
    <p:sldId id="348" r:id="rId9"/>
    <p:sldId id="345" r:id="rId10"/>
    <p:sldId id="338" r:id="rId11"/>
    <p:sldId id="349" r:id="rId12"/>
    <p:sldId id="350" r:id="rId13"/>
    <p:sldId id="351" r:id="rId14"/>
    <p:sldId id="339" r:id="rId15"/>
    <p:sldId id="352" r:id="rId16"/>
    <p:sldId id="354" r:id="rId17"/>
    <p:sldId id="353" r:id="rId18"/>
    <p:sldId id="355" r:id="rId19"/>
    <p:sldId id="356" r:id="rId20"/>
    <p:sldId id="340" r:id="rId21"/>
    <p:sldId id="357" r:id="rId22"/>
    <p:sldId id="359" r:id="rId23"/>
    <p:sldId id="361" r:id="rId24"/>
    <p:sldId id="360" r:id="rId25"/>
    <p:sldId id="358" r:id="rId26"/>
    <p:sldId id="362" r:id="rId27"/>
    <p:sldId id="341" r:id="rId28"/>
    <p:sldId id="342" r:id="rId29"/>
    <p:sldId id="363" r:id="rId30"/>
    <p:sldId id="365" r:id="rId31"/>
    <p:sldId id="364" r:id="rId32"/>
    <p:sldId id="366" r:id="rId33"/>
    <p:sldId id="367" r:id="rId34"/>
    <p:sldId id="368" r:id="rId35"/>
    <p:sldId id="369" r:id="rId36"/>
    <p:sldId id="370" r:id="rId37"/>
    <p:sldId id="371" r:id="rId38"/>
    <p:sldId id="372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 autoAdjust="0"/>
    <p:restoredTop sz="82557" autoAdjust="0"/>
  </p:normalViewPr>
  <p:slideViewPr>
    <p:cSldViewPr snapToGrid="0">
      <p:cViewPr varScale="1">
        <p:scale>
          <a:sx n="107" d="100"/>
          <a:sy n="107" d="100"/>
        </p:scale>
        <p:origin x="13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9C429-6529-49CC-AB7B-4852A0082CDD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C5252-401E-47EC-B9EA-313A0BAE78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2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43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845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可能需要如下的代码：</a:t>
            </a:r>
            <a:endParaRPr lang="en-US" altLang="zh-CN" b="1" kern="0" dirty="0" smtClean="0">
              <a:solidFill>
                <a:srgbClr val="0000FF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fa(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):</a:t>
            </a: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f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open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while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True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line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readline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line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break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strip</a:t>
            </a:r>
            <a:r>
              <a:rPr lang="en-US" altLang="zh-CN" b="1" kern="0" dirty="0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#end while</a:t>
            </a:r>
            <a:endParaRPr lang="zh-CN" altLang="zh-CN" sz="14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close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769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521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需要安装</a:t>
            </a:r>
            <a:r>
              <a:rPr lang="en-US" altLang="zh-CN" dirty="0" err="1" smtClean="0"/>
              <a:t>xlwt</a:t>
            </a:r>
            <a:r>
              <a:rPr lang="zh-CN" altLang="en-US" dirty="0" smtClean="0"/>
              <a:t>，见</a:t>
            </a:r>
            <a:r>
              <a:rPr lang="en-US" altLang="zh-CN" dirty="0" smtClean="0"/>
              <a:t>https://pypi.python.org/pypi/xlwt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86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需要安装</a:t>
            </a:r>
            <a:r>
              <a:rPr lang="en-US" altLang="zh-CN" dirty="0" err="1" smtClean="0"/>
              <a:t>xlrd</a:t>
            </a:r>
            <a:r>
              <a:rPr lang="zh-CN" altLang="en-US" dirty="0" smtClean="0"/>
              <a:t>，见</a:t>
            </a:r>
            <a:r>
              <a:rPr lang="en-US" altLang="zh-CN" dirty="0" smtClean="0"/>
              <a:t>https://pypi.python.org/pypi/xlrd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269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42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60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70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65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4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68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08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8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64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250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C3970-F629-4164-8ED3-C6E3D19F5871}" type="datetimeFigureOut">
              <a:rPr lang="zh-CN" altLang="en-US" smtClean="0"/>
              <a:t>2016/10/13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66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python.org/3/library/struct.html" TargetMode="External"/><Relationship Id="rId3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第七章</a:t>
            </a:r>
            <a:r>
              <a:rPr lang="en-US" altLang="zh-CN" smtClean="0"/>
              <a:t/>
            </a:r>
            <a:br>
              <a:rPr lang="en-US" altLang="zh-CN" smtClean="0"/>
            </a:br>
            <a:r>
              <a:rPr lang="zh-CN" altLang="en-US" smtClean="0"/>
              <a:t>文件</a:t>
            </a:r>
            <a:r>
              <a:rPr lang="zh-CN" altLang="en-US" dirty="0" smtClean="0"/>
              <a:t>操作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485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文件分类：文本文件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文本文件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存储</a:t>
            </a:r>
            <a:r>
              <a:rPr lang="zh-CN" altLang="en-US" dirty="0"/>
              <a:t>的是常规字符串，由若干文本行组成，通常每行以换行符'\n'结尾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常规</a:t>
            </a:r>
            <a:r>
              <a:rPr lang="zh-CN" altLang="en-US" dirty="0"/>
              <a:t>字符串是指记事本或其他文本编辑器能正常显示、编辑并且人类能够直接阅读和理解的字符串，如英文字母、汉字、数字字符串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文本文件的编辑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</a:t>
            </a:r>
            <a:r>
              <a:rPr lang="zh-CN" altLang="en-US" dirty="0"/>
              <a:t>使用字处理软件如gedit、记事本进行编辑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常用文本文件工具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notepad++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ultraedit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notepad</a:t>
            </a:r>
            <a:r>
              <a:rPr lang="zh-CN" altLang="en-US" dirty="0" smtClean="0"/>
              <a:t>等。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6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文件分类：二进制文件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二进制</a:t>
            </a:r>
            <a:r>
              <a:rPr lang="zh-CN" altLang="en-US" dirty="0" smtClean="0"/>
              <a:t>文件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包含：数据库</a:t>
            </a:r>
            <a:r>
              <a:rPr lang="zh-CN" altLang="en-US" dirty="0"/>
              <a:t>文件、图像文件、可执行文件、音视频文件、Office文档</a:t>
            </a:r>
            <a:r>
              <a:rPr lang="zh-CN" altLang="en-US" dirty="0" smtClean="0"/>
              <a:t>等等。</a:t>
            </a:r>
            <a:endParaRPr lang="en-US" altLang="zh-CN" dirty="0"/>
          </a:p>
          <a:p>
            <a:r>
              <a:rPr lang="zh-CN" altLang="en-US" dirty="0" smtClean="0"/>
              <a:t>二进制文件的编辑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不能</a:t>
            </a:r>
            <a:r>
              <a:rPr lang="zh-CN" altLang="en-US" dirty="0"/>
              <a:t>使用记事本或其他文本编辑软件进行正常读写，也无法通过Python的文件对象直接读取和理解二进制文件的内容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常用的二进制文件工具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ultraedit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ultrahex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notepad++</a:t>
            </a:r>
            <a:r>
              <a:rPr lang="zh-CN" altLang="en-US" dirty="0" smtClean="0"/>
              <a:t>等。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23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7.1 </a:t>
            </a:r>
            <a:r>
              <a:rPr lang="zh-CN" altLang="en-US" dirty="0" smtClean="0"/>
              <a:t>文件对象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文件对象是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内置对象之一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是一种资源；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需要打开文件对象；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同时，需要释放文件对象。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r>
              <a:rPr lang="zh-CN" altLang="en-US" dirty="0" smtClean="0"/>
              <a:t>文件对象的操作遵循特定的流程：三步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打开：使用</a:t>
            </a:r>
            <a:r>
              <a:rPr lang="en-US" altLang="zh-CN" dirty="0" smtClean="0"/>
              <a:t>open()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操作：读、写、删除等操作；</a:t>
            </a:r>
            <a:endParaRPr lang="en-US" altLang="zh-CN" dirty="0"/>
          </a:p>
          <a:p>
            <a:pPr lvl="1"/>
            <a:r>
              <a:rPr lang="zh-CN" altLang="en-US" dirty="0" smtClean="0"/>
              <a:t>关闭：使用</a:t>
            </a:r>
            <a:r>
              <a:rPr lang="en-US" altLang="zh-CN" dirty="0" smtClean="0"/>
              <a:t>close()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6765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文件打开详解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1" y="1825625"/>
            <a:ext cx="8043862" cy="453231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/>
              <a:t>文件对象名 </a:t>
            </a:r>
            <a:r>
              <a:rPr lang="en-US" altLang="zh-CN" dirty="0" smtClean="0"/>
              <a:t>= open</a:t>
            </a:r>
            <a:r>
              <a:rPr lang="zh-CN" altLang="en-US" dirty="0" smtClean="0"/>
              <a:t>（文件名</a:t>
            </a:r>
            <a:r>
              <a:rPr lang="en-US" altLang="zh-CN" dirty="0"/>
              <a:t>[</a:t>
            </a:r>
            <a:r>
              <a:rPr lang="zh-CN" altLang="en-US" dirty="0" smtClean="0"/>
              <a:t>，访问模式</a:t>
            </a:r>
            <a:r>
              <a:rPr lang="en-US" altLang="zh-CN" dirty="0" smtClean="0"/>
              <a:t>[</a:t>
            </a:r>
            <a:r>
              <a:rPr lang="zh-CN" altLang="en-US" dirty="0" smtClean="0"/>
              <a:t>，缓冲区</a:t>
            </a:r>
            <a:r>
              <a:rPr lang="en-US" altLang="zh-CN" dirty="0" smtClean="0"/>
              <a:t>]])</a:t>
            </a:r>
          </a:p>
          <a:p>
            <a:pPr lvl="1">
              <a:lnSpc>
                <a:spcPct val="120000"/>
              </a:lnSpc>
            </a:pPr>
            <a:r>
              <a:rPr lang="zh-CN" altLang="en-US" dirty="0" smtClean="0"/>
              <a:t>文件名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被打开的文件名称；</a:t>
            </a:r>
            <a:endParaRPr lang="en-US" altLang="zh-CN" dirty="0" smtClean="0"/>
          </a:p>
          <a:p>
            <a:pPr lvl="1">
              <a:lnSpc>
                <a:spcPct val="120000"/>
              </a:lnSpc>
            </a:pPr>
            <a:r>
              <a:rPr lang="zh-CN" altLang="en-US" dirty="0"/>
              <a:t>访问</a:t>
            </a:r>
            <a:r>
              <a:rPr lang="zh-CN" altLang="en-US" dirty="0" smtClean="0"/>
              <a:t>模式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打开文件后的处理方式；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具体取值见右表：红色的标记可与其他组合使用；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默认值是</a:t>
            </a:r>
            <a:r>
              <a:rPr lang="zh-CN" altLang="en-US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‘</a:t>
            </a:r>
            <a:r>
              <a:rPr lang="en-US" altLang="zh-CN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</a:t>
            </a:r>
            <a:r>
              <a:rPr lang="zh-CN" altLang="en-US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’；</a:t>
            </a:r>
            <a:endParaRPr lang="en-US" altLang="zh-CN" dirty="0" smtClean="0"/>
          </a:p>
          <a:p>
            <a:pPr lvl="1">
              <a:lnSpc>
                <a:spcPct val="120000"/>
              </a:lnSpc>
            </a:pPr>
            <a:r>
              <a:rPr lang="zh-CN" altLang="en-US" dirty="0" smtClean="0"/>
              <a:t>缓冲区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读写文件的缓存模式；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en-US" altLang="zh-CN" dirty="0" smtClean="0"/>
              <a:t>0</a:t>
            </a:r>
            <a:r>
              <a:rPr lang="zh-CN" altLang="en-US" dirty="0" smtClean="0"/>
              <a:t>表示不缓存，</a:t>
            </a:r>
            <a:r>
              <a:rPr lang="en-US" altLang="zh-CN" dirty="0" smtClean="0"/>
              <a:t>1</a:t>
            </a:r>
            <a:r>
              <a:rPr lang="zh-CN" altLang="en-US" dirty="0" smtClean="0"/>
              <a:t>表示缓存，大于</a:t>
            </a:r>
            <a:r>
              <a:rPr lang="en-US" altLang="zh-CN" dirty="0" smtClean="0"/>
              <a:t>1</a:t>
            </a:r>
            <a:r>
              <a:rPr lang="zh-CN" altLang="en-US" dirty="0" smtClean="0"/>
              <a:t>则表示缓冲区的大小，小于</a:t>
            </a:r>
            <a:r>
              <a:rPr lang="en-US" altLang="zh-CN" dirty="0" smtClean="0"/>
              <a:t>0</a:t>
            </a:r>
            <a:r>
              <a:rPr lang="zh-CN" altLang="en-US" dirty="0" smtClean="0"/>
              <a:t>则表示使用默认的缓冲区大小；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默认值是缓存模式。</a:t>
            </a:r>
            <a:endParaRPr lang="en-US" altLang="zh-CN" dirty="0" smtClean="0"/>
          </a:p>
          <a:p>
            <a:pPr lvl="1">
              <a:lnSpc>
                <a:spcPct val="120000"/>
              </a:lnSpc>
            </a:pPr>
            <a:r>
              <a:rPr lang="zh-CN" altLang="en-US" dirty="0" smtClean="0"/>
              <a:t>函数返回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个文件对象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利用该对象可以进行各种文件操作；</a:t>
            </a:r>
            <a:endParaRPr lang="en-US" altLang="zh-CN" dirty="0" smtClean="0"/>
          </a:p>
          <a:p>
            <a:pPr lvl="2">
              <a:lnSpc>
                <a:spcPct val="120000"/>
              </a:lnSpc>
            </a:pPr>
            <a:r>
              <a:rPr lang="zh-CN" altLang="en-US" dirty="0" smtClean="0"/>
              <a:t>可以访问文件对象的属性。</a:t>
            </a:r>
            <a:endParaRPr lang="en-US" altLang="zh-CN" dirty="0"/>
          </a:p>
          <a:p>
            <a:pPr lvl="1"/>
            <a:endParaRPr lang="en-US" altLang="zh-CN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062" y="1558131"/>
            <a:ext cx="30575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文件打开典型</a:t>
            </a:r>
            <a:r>
              <a:rPr lang="zh-CN" altLang="en-US" dirty="0"/>
              <a:t>调用</a:t>
            </a:r>
            <a:r>
              <a:rPr lang="zh-CN" altLang="en-US" dirty="0" smtClean="0"/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典型调用方式</a:t>
            </a:r>
            <a:endParaRPr lang="en-US" altLang="zh-CN" dirty="0"/>
          </a:p>
          <a:p>
            <a:pPr lvl="1"/>
            <a:r>
              <a:rPr lang="zh-CN" altLang="en-US" dirty="0"/>
              <a:t>以读模式打开</a:t>
            </a:r>
            <a:r>
              <a:rPr lang="zh-CN" altLang="en-US" dirty="0" smtClean="0"/>
              <a:t>文件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zh-CN" altLang="en-US" dirty="0" smtClean="0"/>
              <a:t>               </a:t>
            </a:r>
            <a:r>
              <a:rPr lang="en-US" altLang="zh-CN" dirty="0" smtClean="0"/>
              <a:t>f </a:t>
            </a:r>
            <a:r>
              <a:rPr lang="en-US" altLang="zh-CN" dirty="0"/>
              <a:t>= open('a.txt')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以</a:t>
            </a:r>
            <a:r>
              <a:rPr lang="zh-CN" altLang="en-US" dirty="0"/>
              <a:t>读模式打开二进制</a:t>
            </a:r>
            <a:r>
              <a:rPr lang="zh-CN" altLang="en-US" dirty="0" smtClean="0"/>
              <a:t>文件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 smtClean="0"/>
              <a:t>              f </a:t>
            </a:r>
            <a:r>
              <a:rPr lang="en-US" altLang="zh-CN" dirty="0"/>
              <a:t>= open('c.</a:t>
            </a:r>
            <a:r>
              <a:rPr lang="en-US" altLang="zh-CN" dirty="0" err="1"/>
              <a:t>dat</a:t>
            </a:r>
            <a:r>
              <a:rPr lang="en-US" altLang="zh-CN" dirty="0"/>
              <a:t>','</a:t>
            </a:r>
            <a:r>
              <a:rPr lang="en-US" altLang="zh-CN" dirty="0" err="1"/>
              <a:t>rb</a:t>
            </a:r>
            <a:r>
              <a:rPr lang="en-US" altLang="zh-CN" dirty="0"/>
              <a:t>')</a:t>
            </a:r>
          </a:p>
          <a:p>
            <a:pPr lvl="1"/>
            <a:r>
              <a:rPr lang="zh-CN" altLang="en-US" dirty="0"/>
              <a:t>以读写模式打开文件（文件不存在则创建文件，否则置文件指针到文件尾）：</a:t>
            </a:r>
          </a:p>
          <a:p>
            <a:pPr marL="457200" lvl="1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      </a:t>
            </a:r>
            <a:r>
              <a:rPr lang="en-US" altLang="zh-CN" dirty="0" smtClean="0"/>
              <a:t>f </a:t>
            </a:r>
            <a:r>
              <a:rPr lang="en-US" altLang="zh-CN" dirty="0"/>
              <a:t>= open('</a:t>
            </a:r>
            <a:r>
              <a:rPr lang="en-US" altLang="zh-CN" dirty="0" err="1"/>
              <a:t>b.csv','a</a:t>
            </a:r>
            <a:r>
              <a:rPr lang="en-US" altLang="zh-CN" dirty="0"/>
              <a:t>+')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535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文件对象的属性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zh-CN" altLang="en-US" dirty="0" smtClean="0"/>
              <a:t>文件对象有如下属性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右面的例子说明了如何使用这些属性。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2495550"/>
            <a:ext cx="5210175" cy="2095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557962" y="1266855"/>
            <a:ext cx="545782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#filename property.py</a:t>
            </a:r>
          </a:p>
          <a:p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import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os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 smtClean="0">
                <a:solidFill>
                  <a:srgbClr val="FF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printfp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():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fh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open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'sample.txt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try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'file name  : %s'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%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fh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name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'access mode: %s'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%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fh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mode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'encoding   : %s'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%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fh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encoding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'closed     : %s'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%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fh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closed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finally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fh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close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#end </a:t>
            </a:r>
            <a:r>
              <a:rPr lang="en-US" altLang="zh-CN" sz="1600" kern="0" dirty="0" err="1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printfp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__name__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==</a:t>
            </a:r>
            <a:r>
              <a:rPr lang="en-US" altLang="zh-CN" sz="1600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'__main__'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printfp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16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#end if</a:t>
            </a:r>
            <a:endParaRPr lang="zh-CN" altLang="zh-CN" sz="16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0" y="5679916"/>
            <a:ext cx="261937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5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文件对象的常用操作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7273" y="1825625"/>
            <a:ext cx="79774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1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文件操作模式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3876040" cy="4351338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模式一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 = open(”sample.txt”)</a:t>
            </a:r>
          </a:p>
          <a:p>
            <a:pPr marL="0" indent="0">
              <a:buNone/>
            </a:pP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lines = </a:t>
            </a:r>
            <a:r>
              <a:rPr lang="en-US" altLang="zh-CN" sz="1600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handler.readlines</a:t>
            </a: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()</a:t>
            </a:r>
          </a:p>
          <a:p>
            <a:pPr marL="0" indent="0">
              <a:buNone/>
            </a:pPr>
            <a:r>
              <a:rPr lang="en-US" altLang="zh-CN" sz="1600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handler.close</a:t>
            </a: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()</a:t>
            </a:r>
          </a:p>
          <a:p>
            <a:pPr marL="0" indent="0">
              <a:buNone/>
            </a:pPr>
            <a:endParaRPr lang="en-US" altLang="zh-CN" sz="16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8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print(lines)</a:t>
            </a:r>
            <a:endParaRPr lang="en-US" altLang="zh-CN" sz="1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endParaRPr lang="en-US" altLang="zh-CN" sz="18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endParaRPr lang="en-US" altLang="zh-CN" sz="18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r>
              <a:rPr lang="zh-CN" altLang="en-US" dirty="0" smtClean="0"/>
              <a:t>优缺点</a:t>
            </a:r>
            <a:endParaRPr lang="en-US" altLang="zh-CN" dirty="0" smtClean="0"/>
          </a:p>
          <a:p>
            <a:pPr lvl="1"/>
            <a:r>
              <a:rPr lang="zh-CN" altLang="en-US" sz="2000" b="1" dirty="0" smtClean="0"/>
              <a:t>最常见的操作方式：三步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如有例外产生时，程序运行不正常；同时资源不能释放。</a:t>
            </a:r>
            <a:endParaRPr lang="zh-CN" altLang="en-US" sz="20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714240" y="1825625"/>
            <a:ext cx="36169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模式二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lines=[]</a:t>
            </a:r>
          </a:p>
          <a:p>
            <a:pPr marL="0" indent="0">
              <a:buNone/>
            </a:pPr>
            <a:r>
              <a:rPr lang="en-US" altLang="zh-CN" sz="16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 </a:t>
            </a: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open(”sample.txt”) </a:t>
            </a:r>
            <a:r>
              <a:rPr lang="en-US" altLang="zh-CN" sz="16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handler:</a:t>
            </a:r>
            <a:endParaRPr lang="en-US" altLang="zh-CN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</a:t>
            </a: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lines </a:t>
            </a: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= </a:t>
            </a:r>
            <a:r>
              <a:rPr lang="en-US" altLang="zh-CN" sz="1600" dirty="0" err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handler.readlines</a:t>
            </a: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()</a:t>
            </a:r>
          </a:p>
          <a:p>
            <a:pPr marL="0" indent="0">
              <a:buNone/>
            </a:pPr>
            <a:endParaRPr lang="en-US" altLang="zh-CN" sz="1600" dirty="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print(lines)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18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600" dirty="0" smtClean="0"/>
              <a:t>优缺点</a:t>
            </a:r>
            <a:endParaRPr lang="en-US" altLang="zh-CN" sz="2600" dirty="0"/>
          </a:p>
          <a:p>
            <a:pPr lvl="1"/>
            <a:r>
              <a:rPr lang="zh-CN" altLang="en-US" sz="2000" dirty="0" smtClean="0"/>
              <a:t>比较安全的操作方式；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可以自动进行资源管理。</a:t>
            </a:r>
            <a:endParaRPr lang="zh-CN" altLang="en-US" sz="2000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8331200" y="1825625"/>
            <a:ext cx="3749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模式三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lines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=[]</a:t>
            </a:r>
            <a:endParaRPr lang="zh-CN" altLang="zh-CN" sz="1600" kern="1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=</a:t>
            </a: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open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</a:t>
            </a:r>
            <a:r>
              <a:rPr lang="en-US" altLang="zh-CN" sz="1600" kern="0" dirty="0" smtClean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”</a:t>
            </a:r>
            <a:r>
              <a:rPr lang="en-US" altLang="zh-CN" sz="16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sample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sz="1600" kern="0" dirty="0" smtClean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txt</a:t>
            </a: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”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)</a:t>
            </a:r>
            <a:endParaRPr lang="zh-CN" altLang="zh-CN" sz="1600" kern="1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b="1" kern="0" dirty="0" smtClean="0">
                <a:solidFill>
                  <a:srgbClr val="0000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try</a:t>
            </a: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:</a:t>
            </a:r>
            <a:endParaRPr lang="zh-CN" altLang="zh-CN" sz="1600" kern="1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lines 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=</a:t>
            </a: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600" kern="0" dirty="0" err="1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</a:t>
            </a:r>
            <a:r>
              <a:rPr lang="en-US" altLang="zh-CN" sz="1600" b="1" kern="0" dirty="0" err="1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sz="1600" kern="0" dirty="0" err="1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readlines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()</a:t>
            </a:r>
            <a:endParaRPr lang="zh-CN" altLang="zh-CN" sz="1600" kern="1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b="1" kern="0" dirty="0">
                <a:solidFill>
                  <a:srgbClr val="0000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finally</a:t>
            </a:r>
            <a:r>
              <a:rPr lang="en-US" altLang="zh-CN" sz="1600" b="1" kern="0" dirty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:</a:t>
            </a:r>
            <a:endParaRPr lang="zh-CN" altLang="zh-CN" sz="1600" kern="1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kern="0" dirty="0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</a:t>
            </a:r>
            <a:r>
              <a:rPr lang="en-US" altLang="zh-CN" sz="1600" kern="0" dirty="0" err="1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handler</a:t>
            </a:r>
            <a:r>
              <a:rPr lang="en-US" altLang="zh-CN" sz="1600" b="1" kern="0" dirty="0" err="1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sz="1600" kern="0" dirty="0" err="1">
                <a:solidFill>
                  <a:srgbClr val="0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close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()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1000" kern="0" dirty="0">
              <a:solidFill>
                <a:srgbClr val="0000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0" indent="0">
              <a:buNone/>
            </a:pPr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print(lines)</a:t>
            </a:r>
          </a:p>
          <a:p>
            <a:pPr>
              <a:lnSpc>
                <a:spcPct val="80000"/>
              </a:lnSpc>
            </a:pPr>
            <a:r>
              <a:rPr lang="zh-CN" altLang="en-US" sz="2600" dirty="0" smtClean="0"/>
              <a:t>优缺点</a:t>
            </a:r>
            <a:endParaRPr lang="en-US" altLang="zh-CN" sz="2600" dirty="0"/>
          </a:p>
          <a:p>
            <a:pPr lvl="1"/>
            <a:r>
              <a:rPr lang="zh-CN" altLang="en-US" sz="2000" dirty="0" smtClean="0"/>
              <a:t>很好的操作方式；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可以保证资源的释放。</a:t>
            </a:r>
            <a:endParaRPr lang="zh-CN" altLang="en-US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2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7.2 </a:t>
            </a:r>
            <a:r>
              <a:rPr lang="zh-CN" altLang="en-US" dirty="0" smtClean="0"/>
              <a:t>文本文件操作案例精选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05400" cy="4351338"/>
          </a:xfrm>
        </p:spPr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7-1 </a:t>
            </a:r>
            <a:r>
              <a:rPr lang="zh-CN" altLang="en-US" dirty="0" smtClean="0"/>
              <a:t>向文本文件写入内容。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可以仿照模式一和模式二写代码如右侧</a:t>
            </a:r>
            <a:r>
              <a:rPr lang="zh-CN" altLang="en-US" dirty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注意</a:t>
            </a:r>
            <a:r>
              <a:rPr lang="en-US" altLang="zh-CN" dirty="0" smtClean="0"/>
              <a:t>s1</a:t>
            </a:r>
            <a:r>
              <a:rPr lang="zh-CN" altLang="en-US" dirty="0" smtClean="0"/>
              <a:t>和</a:t>
            </a:r>
            <a:r>
              <a:rPr lang="en-US" altLang="zh-CN" dirty="0" smtClean="0"/>
              <a:t>s2</a:t>
            </a:r>
            <a:r>
              <a:rPr lang="zh-CN" altLang="en-US" dirty="0" smtClean="0"/>
              <a:t>中都有行结束标记。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6019800" y="1908698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open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sample.txt'</a:t>
            </a:r>
            <a:r>
              <a:rPr lang="en-US" altLang="zh-CN" sz="14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'a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+'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truncate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s1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'1\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tfudan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复旦大学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中国上海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\t200433\n'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s2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'2\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tsjtu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交通大学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中国上海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\t200240\n'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write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s1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write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s2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close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endParaRPr lang="en-US" altLang="zh-CN" sz="1400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19800" y="3727146"/>
            <a:ext cx="51530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s1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'1\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tfudan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复旦大学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中国上海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\t200433\n'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s2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'2\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tsjtu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交通大学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</a:t>
            </a:r>
            <a:r>
              <a:rPr lang="zh-CN" altLang="en-US" sz="1400" dirty="0">
                <a:solidFill>
                  <a:srgbClr val="808080"/>
                </a:solidFill>
                <a:latin typeface="Courier New" panose="02070309020205020404" pitchFamily="49" charset="0"/>
              </a:rPr>
              <a:t>中国上海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\t200240\n'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with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open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'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sample.txt'</a:t>
            </a:r>
            <a:r>
              <a:rPr lang="en-US" altLang="zh-CN" sz="14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altLang="zh-CN" sz="1400" dirty="0" err="1">
                <a:solidFill>
                  <a:srgbClr val="808080"/>
                </a:solidFill>
                <a:latin typeface="Courier New" panose="02070309020205020404" pitchFamily="49" charset="0"/>
              </a:rPr>
              <a:t>'a</a:t>
            </a:r>
            <a:r>
              <a:rPr lang="en-US" altLang="zh-CN" sz="1400" dirty="0">
                <a:solidFill>
                  <a:srgbClr val="808080"/>
                </a:solidFill>
                <a:latin typeface="Courier New" panose="02070309020205020404" pitchFamily="49" charset="0"/>
              </a:rPr>
              <a:t>+'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b="1" dirty="0">
                <a:solidFill>
                  <a:srgbClr val="0000FF"/>
                </a:solidFill>
                <a:latin typeface="Courier New" panose="02070309020205020404" pitchFamily="49" charset="0"/>
              </a:rPr>
              <a:t>as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f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write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s1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altLang="zh-CN" sz="14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write</a:t>
            </a:r>
            <a:r>
              <a:rPr lang="en-US" altLang="zh-CN" sz="14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s2</a:t>
            </a:r>
            <a:r>
              <a:rPr lang="en-US" altLang="zh-CN" sz="14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altLang="zh-CN" sz="140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967287"/>
            <a:ext cx="5638800" cy="15144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4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962650" cy="612775"/>
          </a:xfrm>
        </p:spPr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7-3 </a:t>
            </a:r>
            <a:r>
              <a:rPr lang="zh-CN" altLang="en-US" dirty="0" smtClean="0"/>
              <a:t>读取并显示文本文件所有行。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838200" y="2236738"/>
            <a:ext cx="38576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fa(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):</a:t>
            </a: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f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open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while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True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line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readline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line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break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strip</a:t>
            </a:r>
            <a:r>
              <a:rPr lang="en-US" altLang="zh-CN" b="1" kern="0" dirty="0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#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end </a:t>
            </a:r>
            <a:r>
              <a:rPr lang="en-US" altLang="zh-CN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while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close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</a:p>
          <a:p>
            <a:endParaRPr lang="en-US" altLang="zh-CN" b="1" kern="0" dirty="0" smtClean="0">
              <a:solidFill>
                <a:srgbClr val="00008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fa(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'sample.txt'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b="1" kern="0" dirty="0">
              <a:solidFill>
                <a:srgbClr val="00008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53088" y="2235101"/>
            <a:ext cx="48148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fb(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): </a:t>
            </a: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#lines 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 []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open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lines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readlines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line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lines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print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line,</a:t>
            </a:r>
            <a:r>
              <a:rPr lang="en-US" altLang="zh-CN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b="1" kern="0" dirty="0" smtClean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=''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endParaRPr lang="en-US" altLang="zh-CN" b="1" kern="0" dirty="0" smtClean="0">
              <a:solidFill>
                <a:srgbClr val="00008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fb(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'sample.txt'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b="1" kern="0" dirty="0">
              <a:solidFill>
                <a:srgbClr val="00008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942975" y="5393879"/>
            <a:ext cx="10306050" cy="13145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600" dirty="0" smtClean="0"/>
              <a:t>注意红色部分：</a:t>
            </a:r>
            <a:endParaRPr lang="en-US" altLang="zh-CN" sz="2600" dirty="0" smtClean="0"/>
          </a:p>
          <a:p>
            <a:pPr lvl="1"/>
            <a:r>
              <a:rPr lang="en-US" altLang="zh-CN" sz="2200" dirty="0" smtClean="0"/>
              <a:t>print()</a:t>
            </a:r>
            <a:r>
              <a:rPr lang="zh-CN" altLang="en-US" sz="2200" dirty="0" smtClean="0"/>
              <a:t>函数</a:t>
            </a:r>
            <a:r>
              <a:rPr lang="zh-CN" altLang="en-US" sz="2200" dirty="0"/>
              <a:t>默认</a:t>
            </a:r>
            <a:r>
              <a:rPr lang="zh-CN" altLang="en-US" sz="2200" dirty="0" smtClean="0"/>
              <a:t>输出一个换行符；当使用</a:t>
            </a:r>
            <a:r>
              <a:rPr lang="en-US" altLang="zh-CN" sz="2200" dirty="0" smtClean="0"/>
              <a:t>end</a:t>
            </a:r>
            <a:r>
              <a:rPr lang="zh-CN" altLang="en-US" sz="2200" dirty="0" smtClean="0"/>
              <a:t>参数，可以指定输出的结束字符；</a:t>
            </a:r>
            <a:endParaRPr lang="en-US" altLang="zh-CN" sz="2200" dirty="0" smtClean="0"/>
          </a:p>
          <a:p>
            <a:pPr lvl="1"/>
            <a:r>
              <a:rPr lang="zh-CN" altLang="en-US" sz="2200" dirty="0" smtClean="0"/>
              <a:t>读出的每一行</a:t>
            </a:r>
            <a:r>
              <a:rPr lang="en-US" altLang="zh-CN" sz="2200" dirty="0" smtClean="0"/>
              <a:t>(line)</a:t>
            </a:r>
            <a:r>
              <a:rPr lang="zh-CN" altLang="en-US" sz="2200" dirty="0" smtClean="0"/>
              <a:t>中包含一个换行符；</a:t>
            </a:r>
            <a:endParaRPr lang="en-US" altLang="zh-CN" sz="2200" dirty="0" smtClean="0"/>
          </a:p>
          <a:p>
            <a:pPr lvl="1"/>
            <a:r>
              <a:rPr lang="zh-CN" altLang="en-US" sz="2200" dirty="0"/>
              <a:t>不</a:t>
            </a:r>
            <a:r>
              <a:rPr lang="zh-CN" altLang="en-US" sz="2200" dirty="0" smtClean="0"/>
              <a:t>做处理的话，将输出一个空行。</a:t>
            </a:r>
            <a:endParaRPr lang="en-US" altLang="zh-CN" sz="2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674147"/>
            <a:ext cx="5295900" cy="4667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7.5 </a:t>
            </a:r>
            <a:r>
              <a:rPr lang="zh-CN" altLang="en-US" dirty="0" smtClean="0"/>
              <a:t>排序</a:t>
            </a:r>
            <a:r>
              <a:rPr lang="en-US" altLang="zh-CN" dirty="0" smtClean="0"/>
              <a:t>10KI.txt</a:t>
            </a:r>
            <a:r>
              <a:rPr lang="zh-CN" altLang="en-US" dirty="0" smtClean="0"/>
              <a:t>中的整数，并按升序排列写入</a:t>
            </a:r>
            <a:r>
              <a:rPr lang="en-US" altLang="zh-CN" dirty="0" smtClean="0"/>
              <a:t>10KI_asc.txt</a:t>
            </a:r>
            <a:r>
              <a:rPr lang="zh-CN" altLang="en-US" dirty="0" smtClean="0"/>
              <a:t>中。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038349" y="2416244"/>
            <a:ext cx="673417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sort10ki():</a:t>
            </a: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'10KI.txt'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'r'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data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readlines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</a:p>
          <a:p>
            <a:r>
              <a:rPr lang="en-US" altLang="zh-CN" sz="20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#end with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data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strip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line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data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]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data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sort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20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data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str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)+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'\n'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data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]</a:t>
            </a:r>
            <a:endParaRPr lang="zh-CN" altLang="zh-CN" sz="2000" kern="100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'10KI_asc.txt'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'a+'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truncate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writelines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data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#end with</a:t>
            </a:r>
          </a:p>
          <a:p>
            <a:endParaRPr lang="en-US" altLang="zh-CN" b="1" kern="0" dirty="0">
              <a:solidFill>
                <a:srgbClr val="00008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sort10ki()</a:t>
            </a:r>
          </a:p>
          <a:p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fa('10KI_asc.txt')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0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5150"/>
          </a:xfrm>
        </p:spPr>
        <p:txBody>
          <a:bodyPr/>
          <a:lstStyle/>
          <a:p>
            <a:r>
              <a:rPr lang="en-US" altLang="zh-CN" dirty="0" smtClean="0"/>
              <a:t>7.6 </a:t>
            </a:r>
            <a:r>
              <a:rPr lang="zh-CN" altLang="en-US" dirty="0" smtClean="0"/>
              <a:t>把</a:t>
            </a:r>
            <a:r>
              <a:rPr lang="en-US" altLang="zh-CN" dirty="0" smtClean="0"/>
              <a:t>T76.py</a:t>
            </a:r>
            <a:r>
              <a:rPr lang="zh-CN" altLang="en-US" dirty="0" smtClean="0"/>
              <a:t>中的代码，在行首加上行号，保存为文件</a:t>
            </a:r>
            <a:r>
              <a:rPr lang="en-US" altLang="zh-CN" dirty="0" smtClean="0"/>
              <a:t>T76_n.py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952625" y="2351999"/>
            <a:ext cx="715327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0" dirty="0" err="1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def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comment(</a:t>
            </a:r>
            <a:r>
              <a:rPr lang="en-US" altLang="zh-CN" sz="1400" kern="0" dirty="0" err="1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):</a:t>
            </a:r>
          </a:p>
          <a:p>
            <a:r>
              <a:rPr lang="en-US" altLang="zh-CN" sz="1400" b="1" kern="0" dirty="0" smtClean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with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open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'r'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lines 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readlines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()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#end with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lines 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[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idx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)+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") "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idx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enumerate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)]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open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[:-</a:t>
            </a:r>
            <a:r>
              <a:rPr lang="en-US" altLang="zh-CN" sz="1400" kern="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]+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'_n.</a:t>
            </a:r>
            <a:r>
              <a:rPr lang="en-US" altLang="zh-CN" sz="1400" kern="0" dirty="0" err="1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py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'a+'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truncate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writelines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lines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#end </a:t>
            </a:r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with</a:t>
            </a:r>
          </a:p>
          <a:p>
            <a:endParaRPr lang="en-US" altLang="zh-CN" sz="1400" kern="0" dirty="0">
              <a:solidFill>
                <a:srgbClr val="008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comment('T76.py')</a:t>
            </a:r>
            <a:endParaRPr lang="zh-CN" altLang="en-US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838200" y="5245099"/>
            <a:ext cx="9058275" cy="984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思考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如果要求其中的注释行不计算在内，那么程序该如何编写？</a:t>
            </a:r>
            <a:endParaRPr lang="en-US" altLang="zh-CN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2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7.3 </a:t>
            </a:r>
            <a:r>
              <a:rPr lang="zh-CN" altLang="en-US" dirty="0" smtClean="0"/>
              <a:t>二进制文件操作案例精选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二进制</a:t>
            </a:r>
            <a:r>
              <a:rPr lang="zh-CN" altLang="en-US" dirty="0" smtClean="0"/>
              <a:t>文件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Python中常用的序列化模块</a:t>
            </a:r>
            <a:endParaRPr lang="en-US" altLang="zh-CN" dirty="0"/>
          </a:p>
          <a:p>
            <a:pPr lvl="1"/>
            <a:r>
              <a:rPr lang="zh-CN" altLang="en-US" dirty="0"/>
              <a:t>包括struct、pickle、json、marshal和shelve，其中pickle有C语言实现的cPickle，速度约提高1000倍，应优先考虑使用。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087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二进制</a:t>
            </a:r>
            <a:r>
              <a:rPr lang="zh-CN" altLang="en-US" dirty="0"/>
              <a:t>文件：使用</a:t>
            </a:r>
            <a:r>
              <a:rPr lang="en-US" altLang="zh-CN" dirty="0" smtClean="0"/>
              <a:t>pickle</a:t>
            </a:r>
            <a:r>
              <a:rPr lang="zh-CN" altLang="en-US" dirty="0" smtClean="0"/>
              <a:t>写入数据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7-8 </a:t>
            </a:r>
            <a:r>
              <a:rPr lang="zh-CN" altLang="en-US" dirty="0" smtClean="0"/>
              <a:t>使用</a:t>
            </a:r>
            <a:r>
              <a:rPr lang="en-US" altLang="zh-CN" dirty="0" smtClean="0"/>
              <a:t>pickle</a:t>
            </a:r>
            <a:r>
              <a:rPr lang="zh-CN" altLang="en-US" dirty="0" smtClean="0"/>
              <a:t>模块写入二进制数据。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62001" y="2586187"/>
            <a:ext cx="55625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 pickle</a:t>
            </a: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write_to_pickle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    </a:t>
            </a:r>
          </a:p>
          <a:p>
            <a:r>
              <a:rPr lang="en-US" altLang="zh-CN" b="1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 </a:t>
            </a:r>
            <a:r>
              <a:rPr lang="en-US" altLang="zh-CN" b="1" kern="0" dirty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 open('T78.dat','wb')</a:t>
            </a:r>
            <a:endParaRPr lang="zh-CN" altLang="zh-CN" sz="2000" b="1" kern="100" dirty="0">
              <a:solidFill>
                <a:srgbClr val="00B05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7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13000000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99.056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zh-CN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中国人民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12345'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lst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3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],[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5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6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],[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7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8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9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(-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5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8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coll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{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5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6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dic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{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a'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'apple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'banana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'grape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'o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'orange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6477000" y="2570133"/>
            <a:ext cx="3429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try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lst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coll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dump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dic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except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sz="16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zh-CN" altLang="zh-CN" sz="1600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写入文件异常</a:t>
            </a:r>
            <a:r>
              <a:rPr lang="en-US" altLang="zh-CN" sz="16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finally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6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6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</a:p>
          <a:p>
            <a:endParaRPr lang="en-US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6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</a:t>
            </a: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rite_to_pickle</a:t>
            </a:r>
            <a:r>
              <a:rPr lang="en-US" altLang="zh-CN" sz="16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二进制文件：使用</a:t>
            </a:r>
            <a:r>
              <a:rPr lang="en-US" altLang="zh-CN" dirty="0" smtClean="0"/>
              <a:t>pickle</a:t>
            </a:r>
            <a:r>
              <a:rPr lang="zh-CN" altLang="en-US" dirty="0"/>
              <a:t>读取</a:t>
            </a:r>
            <a:r>
              <a:rPr lang="zh-CN" altLang="en-US" dirty="0" smtClean="0"/>
              <a:t>数据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7-9 </a:t>
            </a:r>
            <a:r>
              <a:rPr lang="zh-CN" altLang="en-US" dirty="0" smtClean="0"/>
              <a:t>读取</a:t>
            </a:r>
            <a:r>
              <a:rPr lang="en-US" altLang="zh-CN" dirty="0" smtClean="0"/>
              <a:t>7-8</a:t>
            </a:r>
            <a:r>
              <a:rPr lang="zh-CN" altLang="en-US" dirty="0" smtClean="0"/>
              <a:t>中写入的数据。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38200" y="2619186"/>
            <a:ext cx="40005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 pickle</a:t>
            </a: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read_from_pickle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    </a:t>
            </a: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f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'T78.dat'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'rb'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load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while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&lt;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x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pickle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load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i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zh-CN" sz="2000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CN" sz="16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read_from_pickle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en-US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01" y="3055896"/>
            <a:ext cx="6819900" cy="312106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067301" y="2619186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文件</a:t>
            </a:r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T78.dat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内容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2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二进制文件：</a:t>
            </a:r>
            <a:r>
              <a:rPr lang="zh-CN" altLang="en-US" dirty="0" smtClean="0"/>
              <a:t>使用</a:t>
            </a:r>
            <a:r>
              <a:rPr lang="en-US" altLang="zh-CN" dirty="0" err="1" smtClean="0"/>
              <a:t>struct</a:t>
            </a:r>
            <a:r>
              <a:rPr lang="zh-CN" altLang="en-US" dirty="0" smtClean="0"/>
              <a:t>写入</a:t>
            </a:r>
            <a:r>
              <a:rPr lang="zh-CN" altLang="en-US" dirty="0"/>
              <a:t>数据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825625"/>
            <a:ext cx="9972675" cy="517525"/>
          </a:xfrm>
        </p:spPr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7-10</a:t>
            </a:r>
            <a:r>
              <a:rPr lang="zh-CN" altLang="en-US" dirty="0"/>
              <a:t>使用</a:t>
            </a:r>
            <a:r>
              <a:rPr lang="en-US" altLang="zh-CN" dirty="0" err="1"/>
              <a:t>struct</a:t>
            </a:r>
            <a:r>
              <a:rPr lang="zh-CN" altLang="en-US" dirty="0"/>
              <a:t>模块写入二进制</a:t>
            </a:r>
            <a:r>
              <a:rPr lang="zh-CN" altLang="en-US" dirty="0" smtClean="0"/>
              <a:t>文件。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353049" y="2498171"/>
            <a:ext cx="64484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#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把整数、浮点数、布尔对象、字节串依次转换为字节串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struct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pack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if?20s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'T710.dat'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wb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try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写入字节串</a:t>
            </a:r>
            <a:r>
              <a:rPr lang="zh-CN" altLang="zh-CN" kern="0" dirty="0">
                <a:solidFill>
                  <a:srgbClr val="008000"/>
                </a:solidFill>
                <a:latin typeface="Calibri" panose="020F0502020204030204" pitchFamily="34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except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Exception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inst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inst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args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inst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finally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6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write_to_struct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8199" y="2498171"/>
            <a:ext cx="419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 </a:t>
            </a:r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struct</a:t>
            </a:r>
            <a:endParaRPr lang="en-US" altLang="zh-CN" b="1" kern="0" dirty="0" smtClean="0">
              <a:solidFill>
                <a:srgbClr val="0000FF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write_to_struct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</a:t>
            </a: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13000000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99.056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b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True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zh-CN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中国人民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12345'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encode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'utf-8'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二进制文件：使用</a:t>
            </a:r>
            <a:r>
              <a:rPr lang="en-US" altLang="zh-CN" dirty="0" err="1" smtClean="0"/>
              <a:t>struct</a:t>
            </a:r>
            <a:r>
              <a:rPr lang="zh-CN" altLang="en-US" dirty="0"/>
              <a:t>读取</a:t>
            </a:r>
            <a:r>
              <a:rPr lang="zh-CN" altLang="en-US" dirty="0" smtClean="0"/>
              <a:t>数据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98500"/>
          </a:xfrm>
        </p:spPr>
        <p:txBody>
          <a:bodyPr/>
          <a:lstStyle/>
          <a:p>
            <a:r>
              <a:rPr lang="zh-CN" altLang="en-US" dirty="0"/>
              <a:t>例</a:t>
            </a:r>
            <a:r>
              <a:rPr lang="en-US" altLang="zh-CN" dirty="0"/>
              <a:t>7-10</a:t>
            </a:r>
            <a:r>
              <a:rPr lang="zh-CN" altLang="en-US" dirty="0"/>
              <a:t>使用</a:t>
            </a:r>
            <a:r>
              <a:rPr lang="en-US" altLang="zh-CN" dirty="0" err="1"/>
              <a:t>struct</a:t>
            </a:r>
            <a:r>
              <a:rPr lang="zh-CN" altLang="en-US" dirty="0" smtClean="0"/>
              <a:t>模块读取二进制</a:t>
            </a:r>
            <a:r>
              <a:rPr lang="zh-CN" altLang="en-US" dirty="0"/>
              <a:t>文件。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38200" y="2298665"/>
            <a:ext cx="40091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struct</a:t>
            </a:r>
            <a:endParaRPr lang="en-US" altLang="zh-CN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read_from_struct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</a:t>
            </a: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f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'T710.dat'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rb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419598" y="2174875"/>
            <a:ext cx="766762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还原出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个整数、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个浮点数、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个布尔值，以及</a:t>
            </a:r>
            <a:r>
              <a:rPr lang="en-US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20</a:t>
            </a:r>
            <a:r>
              <a:rPr lang="zh-CN" altLang="zh-CN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个字节的字节串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struct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unpack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if?20s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a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b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3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decode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='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'a ='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a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'b ='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's ='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s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6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read_from_struct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819" y="5861775"/>
            <a:ext cx="6727359" cy="6572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38200" y="5444818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文件</a:t>
            </a:r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T10.dat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内容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二进制文件：使用</a:t>
            </a:r>
            <a:r>
              <a:rPr lang="en-US" altLang="zh-CN" dirty="0" err="1" smtClean="0"/>
              <a:t>struct</a:t>
            </a:r>
            <a:r>
              <a:rPr lang="zh-CN" altLang="en-US" dirty="0"/>
              <a:t>要点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核心：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struct.pack</a:t>
            </a:r>
            <a:r>
              <a:rPr lang="en-US" altLang="zh-CN" dirty="0" smtClean="0"/>
              <a:t>(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,</a:t>
            </a:r>
            <a:r>
              <a:rPr lang="zh-CN" altLang="en-US" dirty="0" smtClean="0"/>
              <a:t>参数</a:t>
            </a:r>
            <a:r>
              <a:rPr lang="en-US" altLang="zh-CN" dirty="0" smtClean="0"/>
              <a:t>…) </a:t>
            </a:r>
            <a:r>
              <a:rPr lang="zh-CN" altLang="en-US" dirty="0" smtClean="0"/>
              <a:t>以及</a:t>
            </a:r>
            <a:r>
              <a:rPr lang="en-US" altLang="zh-CN" dirty="0" err="1" smtClean="0"/>
              <a:t>struct.unpack</a:t>
            </a:r>
            <a:r>
              <a:rPr lang="en-US" altLang="zh-CN" dirty="0" smtClean="0"/>
              <a:t>(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,</a:t>
            </a:r>
            <a:r>
              <a:rPr lang="zh-CN" altLang="en-US" dirty="0" smtClean="0"/>
              <a:t>参数</a:t>
            </a:r>
            <a:r>
              <a:rPr lang="en-US" altLang="zh-CN" dirty="0" smtClean="0"/>
              <a:t>…)</a:t>
            </a:r>
          </a:p>
          <a:p>
            <a:pPr lvl="1"/>
            <a:r>
              <a:rPr lang="zh-CN" altLang="en-US" dirty="0" smtClean="0"/>
              <a:t>写入和读取时，应当使用相同</a:t>
            </a:r>
            <a:r>
              <a:rPr lang="en-US" altLang="zh-CN" dirty="0" smtClean="0"/>
              <a:t>/</a:t>
            </a:r>
            <a:r>
              <a:rPr lang="zh-CN" altLang="en-US" dirty="0" smtClean="0"/>
              <a:t>相当的字符串格式。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字符串不能直接写入：需要转换成字节数组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string to bytes:  </a:t>
            </a:r>
            <a:r>
              <a:rPr lang="en-US" altLang="zh-CN" dirty="0" err="1" smtClean="0"/>
              <a:t>barray</a:t>
            </a:r>
            <a:r>
              <a:rPr lang="en-US" altLang="zh-CN" dirty="0" smtClean="0"/>
              <a:t> = </a:t>
            </a:r>
            <a:r>
              <a:rPr lang="en-US" altLang="zh-CN" dirty="0" err="1" smtClean="0"/>
              <a:t>str.encode</a:t>
            </a:r>
            <a:r>
              <a:rPr lang="en-US" altLang="zh-CN" dirty="0" smtClean="0"/>
              <a:t>(‘utf-8’);</a:t>
            </a:r>
          </a:p>
          <a:p>
            <a:pPr lvl="2"/>
            <a:r>
              <a:rPr lang="en-US" altLang="zh-CN" dirty="0" smtClean="0"/>
              <a:t>bytes to string:  </a:t>
            </a:r>
            <a:r>
              <a:rPr lang="en-US" altLang="zh-CN" dirty="0" err="1" smtClean="0"/>
              <a:t>str</a:t>
            </a:r>
            <a:r>
              <a:rPr lang="en-US" altLang="zh-CN" dirty="0" smtClean="0"/>
              <a:t> = </a:t>
            </a:r>
            <a:r>
              <a:rPr lang="en-US" altLang="zh-CN" dirty="0" err="1" smtClean="0"/>
              <a:t>barray.decode</a:t>
            </a:r>
            <a:r>
              <a:rPr lang="en-US" altLang="zh-CN" dirty="0" smtClean="0"/>
              <a:t>(‘utf-8’);</a:t>
            </a:r>
          </a:p>
          <a:p>
            <a:r>
              <a:rPr lang="zh-CN" altLang="en-US" dirty="0" smtClean="0"/>
              <a:t>格式串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完整的格式见 </a:t>
            </a:r>
            <a:r>
              <a:rPr lang="en-US" altLang="zh-CN" dirty="0" err="1" smtClean="0">
                <a:hlinkClick r:id="rId2"/>
              </a:rPr>
              <a:t>struct</a:t>
            </a:r>
            <a:r>
              <a:rPr lang="en-US" altLang="zh-CN" dirty="0" smtClean="0">
                <a:hlinkClick r:id="rId2"/>
              </a:rPr>
              <a:t> </a:t>
            </a:r>
            <a:r>
              <a:rPr lang="zh-CN" altLang="en-US" dirty="0">
                <a:hlinkClick r:id="rId2"/>
              </a:rPr>
              <a:t>说明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3152472"/>
            <a:ext cx="3829050" cy="356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3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7.4 </a:t>
            </a:r>
            <a:r>
              <a:rPr lang="zh-CN" altLang="en-US" dirty="0" smtClean="0"/>
              <a:t>文件级操作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dirty="0" smtClean="0"/>
              <a:t>文件级别的操作</a:t>
            </a:r>
            <a:endParaRPr lang="en-US" altLang="zh-CN" dirty="0" smtClean="0"/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dirty="0" smtClean="0"/>
              <a:t>文件内容：                     </a:t>
            </a:r>
            <a:r>
              <a:rPr lang="en-US" altLang="zh-CN" dirty="0" smtClean="0"/>
              <a:t>7.1</a:t>
            </a:r>
            <a:r>
              <a:rPr lang="zh-CN" altLang="en-US" dirty="0" smtClean="0"/>
              <a:t>中的内容</a:t>
            </a:r>
            <a:endParaRPr lang="en-US" altLang="zh-CN" dirty="0" smtClean="0"/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dirty="0" smtClean="0"/>
              <a:t>文件路径：                     </a:t>
            </a:r>
            <a:r>
              <a:rPr lang="en-US" altLang="zh-CN" dirty="0" err="1" smtClean="0"/>
              <a:t>os.path</a:t>
            </a:r>
            <a:endParaRPr lang="en-US" altLang="zh-CN" dirty="0" smtClean="0"/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dirty="0" smtClean="0"/>
              <a:t>读取文件内容：            </a:t>
            </a:r>
            <a:r>
              <a:rPr lang="en-US" altLang="zh-CN" dirty="0" err="1" smtClean="0"/>
              <a:t>fileinput</a:t>
            </a:r>
            <a:endParaRPr lang="en-US" altLang="zh-CN" dirty="0" smtClean="0"/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dirty="0" smtClean="0"/>
              <a:t>临时文件和文件夹：   </a:t>
            </a:r>
            <a:r>
              <a:rPr lang="en-US" altLang="zh-CN" dirty="0" err="1" smtClean="0"/>
              <a:t>tempfile</a:t>
            </a:r>
            <a:endParaRPr lang="en-US" altLang="zh-CN" dirty="0" smtClean="0"/>
          </a:p>
          <a:p>
            <a:pPr lvl="1">
              <a:buFont typeface="Wingdings" panose="05000000000000000000" pitchFamily="2" charset="2"/>
              <a:buChar char="l"/>
            </a:pPr>
            <a:r>
              <a:rPr lang="en-US" altLang="zh-CN" dirty="0" smtClean="0"/>
              <a:t>Python 3.4</a:t>
            </a:r>
            <a:r>
              <a:rPr lang="zh-CN" altLang="en-US" dirty="0" smtClean="0"/>
              <a:t>以上：          </a:t>
            </a:r>
            <a:r>
              <a:rPr lang="en-US" altLang="zh-CN" dirty="0" err="1" smtClean="0"/>
              <a:t>pathlib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2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os</a:t>
            </a:r>
            <a:r>
              <a:rPr lang="zh-CN" altLang="en-US" dirty="0" smtClean="0"/>
              <a:t>模块：常用方法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4268" y="1797050"/>
            <a:ext cx="85976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4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os.path</a:t>
            </a:r>
            <a:r>
              <a:rPr lang="zh-CN" altLang="en-US" dirty="0" smtClean="0"/>
              <a:t>模块：常用方法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621" y="1835150"/>
            <a:ext cx="7076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os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os.path</a:t>
            </a:r>
            <a:r>
              <a:rPr lang="zh-CN" altLang="en-US" dirty="0" smtClean="0"/>
              <a:t>模块：示例</a:t>
            </a:r>
            <a:r>
              <a:rPr lang="en-US" altLang="zh-CN" dirty="0" smtClean="0"/>
              <a:t>(1)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列出当前目录下，所有扩展名为</a:t>
            </a:r>
            <a:r>
              <a:rPr lang="en-US" altLang="zh-CN" dirty="0" smtClean="0"/>
              <a:t>.</a:t>
            </a:r>
            <a:r>
              <a:rPr lang="en-US" altLang="zh-CN" dirty="0" err="1" smtClean="0"/>
              <a:t>pyc</a:t>
            </a:r>
            <a:r>
              <a:rPr lang="zh-CN" altLang="en-US" dirty="0" smtClean="0"/>
              <a:t>的文件。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使用了列表推导式，请参阅</a:t>
            </a:r>
            <a:r>
              <a:rPr lang="en-US" altLang="zh-CN" dirty="0" smtClean="0"/>
              <a:t>2.1.9</a:t>
            </a:r>
            <a:r>
              <a:rPr lang="zh-CN" altLang="en-US" dirty="0" smtClean="0"/>
              <a:t>相关内容。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933450" y="2800965"/>
            <a:ext cx="9039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 </a:t>
            </a:r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endParaRPr lang="en-US" altLang="zh-CN" b="1" kern="0" dirty="0" smtClean="0">
              <a:solidFill>
                <a:srgbClr val="0000FF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list_file_ext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listdir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getcwd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\</a:t>
            </a:r>
          </a:p>
          <a:p>
            <a:r>
              <a:rPr lang="en-US" altLang="zh-CN" b="1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   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isfile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and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endswith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)]</a:t>
            </a:r>
            <a:endParaRPr lang="zh-CN" altLang="zh-CN" sz="2000" kern="1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20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zh-CN" altLang="en-US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list_file_ext('</a:t>
            </a:r>
            <a:r>
              <a:rPr lang="en-US" altLang="zh-CN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txt</a:t>
            </a:r>
            <a:r>
              <a:rPr lang="zh-CN" altLang="en-US" sz="16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')</a:t>
            </a:r>
            <a:endParaRPr lang="zh-CN" altLang="zh-CN" sz="16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0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os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os.path</a:t>
            </a:r>
            <a:r>
              <a:rPr lang="zh-CN" altLang="en-US" dirty="0" smtClean="0"/>
              <a:t>模块：示例</a:t>
            </a:r>
            <a:r>
              <a:rPr lang="en-US" altLang="zh-CN" dirty="0" smtClean="0"/>
              <a:t>(2)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027"/>
          </a:xfrm>
        </p:spPr>
        <p:txBody>
          <a:bodyPr/>
          <a:lstStyle/>
          <a:p>
            <a:r>
              <a:rPr lang="zh-CN" altLang="en-US" dirty="0" smtClean="0"/>
              <a:t>更改当前目录下</a:t>
            </a:r>
            <a:r>
              <a:rPr lang="zh-CN" altLang="en-US" dirty="0"/>
              <a:t>，</a:t>
            </a:r>
            <a:r>
              <a:rPr lang="zh-CN" altLang="en-US" dirty="0" smtClean="0"/>
              <a:t>所有扩展名为</a:t>
            </a:r>
            <a:r>
              <a:rPr lang="en-US" altLang="zh-CN" dirty="0" smtClean="0"/>
              <a:t>.html</a:t>
            </a:r>
            <a:r>
              <a:rPr lang="zh-CN" altLang="en-US" dirty="0" smtClean="0"/>
              <a:t>的文件为</a:t>
            </a:r>
            <a:r>
              <a:rPr lang="en-US" altLang="zh-CN" dirty="0" smtClean="0"/>
              <a:t>.</a:t>
            </a:r>
            <a:r>
              <a:rPr lang="en-US" altLang="zh-CN" dirty="0" err="1" smtClean="0"/>
              <a:t>htm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8200" y="2711355"/>
            <a:ext cx="6096000" cy="32008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 </a:t>
            </a:r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endParaRPr lang="en-US" altLang="zh-CN" b="1" kern="0" dirty="0" smtClean="0">
              <a:solidFill>
                <a:srgbClr val="0000FF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rename_extention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old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listdir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'.'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pos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rindex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'.'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pos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:]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old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[: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pos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]+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new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"</a:t>
            </a:r>
            <a:r>
              <a:rPr lang="zh-CN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更改为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:"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20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20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rename_extention</a:t>
            </a:r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20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'html','</a:t>
            </a:r>
            <a:r>
              <a:rPr lang="en-US" altLang="zh-CN" sz="20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htm</a:t>
            </a:r>
            <a:r>
              <a:rPr lang="en-US" altLang="zh-CN" sz="20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57925" y="2711355"/>
            <a:ext cx="6096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imort</a:t>
            </a:r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endParaRPr lang="en-US" altLang="zh-CN" b="1" kern="0" dirty="0" smtClean="0">
              <a:solidFill>
                <a:srgbClr val="0000FF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smtClean="0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rename_extention2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old</a:t>
            </a:r>
            <a:r>
              <a:rPr lang="en-US" altLang="zh-CN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listdir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'.'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endswith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old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file_list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[:-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new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"</a:t>
            </a:r>
            <a:r>
              <a:rPr lang="zh-CN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更改为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:"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+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newname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20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endParaRPr lang="en-US" altLang="zh-CN" sz="2000" b="1" kern="0" dirty="0" smtClean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rename_extention2(</a:t>
            </a:r>
            <a:r>
              <a:rPr lang="en-US" altLang="zh-CN" sz="20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'html','</a:t>
            </a:r>
            <a:r>
              <a:rPr lang="en-US" altLang="zh-CN" sz="20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htm</a:t>
            </a:r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2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shutil</a:t>
            </a:r>
            <a:r>
              <a:rPr lang="zh-CN" altLang="en-US" dirty="0" smtClean="0"/>
              <a:t>模块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191250" cy="4351338"/>
          </a:xfrm>
        </p:spPr>
        <p:txBody>
          <a:bodyPr/>
          <a:lstStyle/>
          <a:p>
            <a:r>
              <a:rPr lang="zh-CN" altLang="en-US" dirty="0" smtClean="0"/>
              <a:t>提供</a:t>
            </a:r>
            <a:r>
              <a:rPr lang="zh-CN" altLang="en-US" dirty="0"/>
              <a:t>文件</a:t>
            </a:r>
            <a:r>
              <a:rPr lang="zh-CN" altLang="en-US" dirty="0" smtClean="0"/>
              <a:t>或</a:t>
            </a:r>
            <a:r>
              <a:rPr lang="zh-CN" altLang="en-US" dirty="0"/>
              <a:t>多</a:t>
            </a:r>
            <a:r>
              <a:rPr lang="zh-CN" altLang="en-US" dirty="0" smtClean="0"/>
              <a:t>个文件的高级</a:t>
            </a:r>
            <a:r>
              <a:rPr lang="en-US" altLang="zh-CN" dirty="0" smtClean="0"/>
              <a:t>(High Level)</a:t>
            </a:r>
            <a:r>
              <a:rPr lang="zh-CN" altLang="en-US" dirty="0" smtClean="0"/>
              <a:t>操作，包括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（多个）文件操作：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copyfile</a:t>
            </a:r>
            <a:r>
              <a:rPr lang="en-US" altLang="zh-CN" dirty="0" smtClean="0"/>
              <a:t>   	</a:t>
            </a:r>
            <a:r>
              <a:rPr lang="zh-CN" altLang="en-US" dirty="0" smtClean="0"/>
              <a:t>目录拷贝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copystat</a:t>
            </a:r>
            <a:r>
              <a:rPr lang="en-US" altLang="zh-CN" dirty="0" smtClean="0"/>
              <a:t>	</a:t>
            </a:r>
            <a:r>
              <a:rPr lang="zh-CN" altLang="en-US" dirty="0" smtClean="0"/>
              <a:t>文件属性拷贝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copytree</a:t>
            </a:r>
            <a:r>
              <a:rPr lang="en-US" altLang="zh-CN" dirty="0" smtClean="0"/>
              <a:t> , </a:t>
            </a:r>
            <a:r>
              <a:rPr lang="en-US" altLang="zh-CN" dirty="0" err="1" smtClean="0"/>
              <a:t>rmtree</a:t>
            </a:r>
            <a:r>
              <a:rPr lang="en-US" altLang="zh-CN" dirty="0" smtClean="0"/>
              <a:t>, …</a:t>
            </a:r>
          </a:p>
          <a:p>
            <a:pPr lvl="1"/>
            <a:r>
              <a:rPr lang="zh-CN" altLang="en-US" dirty="0" smtClean="0"/>
              <a:t>压缩</a:t>
            </a:r>
            <a:r>
              <a:rPr lang="en-US" altLang="zh-CN" dirty="0" smtClean="0"/>
              <a:t>/</a:t>
            </a:r>
            <a:r>
              <a:rPr lang="zh-CN" altLang="en-US" dirty="0" smtClean="0"/>
              <a:t>解压缩操作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make_archive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base_name,format,root_dir</a:t>
            </a:r>
            <a:r>
              <a:rPr lang="en-US" altLang="zh-CN" dirty="0" smtClean="0"/>
              <a:t>)</a:t>
            </a:r>
          </a:p>
          <a:p>
            <a:pPr lvl="2"/>
            <a:r>
              <a:rPr lang="en-US" altLang="zh-CN" dirty="0" err="1" smtClean="0"/>
              <a:t>Unpack_archive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filename,extract_dir,format</a:t>
            </a:r>
            <a:r>
              <a:rPr lang="en-US" altLang="zh-CN" dirty="0" smtClean="0"/>
              <a:t>)</a:t>
            </a:r>
          </a:p>
          <a:p>
            <a:pPr lvl="2"/>
            <a:r>
              <a:rPr lang="zh-CN" altLang="en-US" dirty="0" smtClean="0"/>
              <a:t>支持的格式包括：</a:t>
            </a:r>
            <a:r>
              <a:rPr lang="en-US" altLang="zh-CN" dirty="0" smtClean="0"/>
              <a:t>zip</a:t>
            </a:r>
            <a:r>
              <a:rPr lang="zh-CN" altLang="en-US" dirty="0" smtClean="0"/>
              <a:t>，</a:t>
            </a:r>
            <a:r>
              <a:rPr lang="en-US" altLang="zh-CN" dirty="0" smtClean="0"/>
              <a:t>tar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gztar</a:t>
            </a:r>
            <a:r>
              <a:rPr lang="zh-CN" altLang="en-US" dirty="0" smtClean="0"/>
              <a:t>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可以通过</a:t>
            </a:r>
            <a:r>
              <a:rPr lang="en-US" altLang="zh-CN" b="1" dirty="0" err="1" smtClean="0">
                <a:solidFill>
                  <a:srgbClr val="00B050"/>
                </a:solidFill>
              </a:rPr>
              <a:t>dir</a:t>
            </a:r>
            <a:r>
              <a:rPr lang="zh-CN" altLang="en-US" b="1" dirty="0" smtClean="0">
                <a:solidFill>
                  <a:srgbClr val="00B050"/>
                </a:solidFill>
              </a:rPr>
              <a:t>命令</a:t>
            </a:r>
            <a:r>
              <a:rPr lang="zh-CN" altLang="en-US" dirty="0" smtClean="0"/>
              <a:t>和</a:t>
            </a:r>
            <a:r>
              <a:rPr lang="en-US" altLang="zh-CN" b="1" dirty="0" smtClean="0">
                <a:solidFill>
                  <a:srgbClr val="00B050"/>
                </a:solidFill>
              </a:rPr>
              <a:t>help</a:t>
            </a:r>
            <a:r>
              <a:rPr lang="zh-CN" altLang="en-US" b="1" dirty="0" smtClean="0">
                <a:solidFill>
                  <a:srgbClr val="00B050"/>
                </a:solidFill>
              </a:rPr>
              <a:t>命令</a:t>
            </a:r>
            <a:r>
              <a:rPr lang="zh-CN" altLang="en-US" dirty="0" smtClean="0"/>
              <a:t>查看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6877049" y="210503"/>
            <a:ext cx="531495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&gt;&gt;&gt; </a:t>
            </a:r>
            <a:r>
              <a:rPr lang="zh-CN" altLang="en-US" b="1" dirty="0">
                <a:solidFill>
                  <a:srgbClr val="00B050"/>
                </a:solidFill>
              </a:rPr>
              <a:t>import shutil</a:t>
            </a:r>
          </a:p>
          <a:p>
            <a:r>
              <a:rPr lang="zh-CN" altLang="en-US" dirty="0"/>
              <a:t>&gt;&gt;&gt; </a:t>
            </a:r>
            <a:r>
              <a:rPr lang="zh-CN" altLang="en-US" b="1" dirty="0">
                <a:solidFill>
                  <a:srgbClr val="00B050"/>
                </a:solidFill>
              </a:rPr>
              <a:t>dir(shutil)</a:t>
            </a:r>
          </a:p>
          <a:p>
            <a:r>
              <a:rPr lang="zh-CN" altLang="en-US" dirty="0" smtClean="0"/>
              <a:t>[‘Error’, ‘ExecError’, ‘ReadError’, ‘RegistryError’, ‘SameFileError’, ‘SpecialFileError’, ‘_ARCHIVE_FORMATS’, ‘_BZ2_SUPPORTED’, ‘_UNPACK_FORMATS’, ‘__all__’, </a:t>
            </a:r>
            <a:r>
              <a:rPr lang="en-US" altLang="zh-CN" dirty="0" smtClean="0"/>
              <a:t>…</a:t>
            </a:r>
          </a:p>
          <a:p>
            <a:r>
              <a:rPr lang="zh-CN" altLang="en-US" dirty="0" smtClean="0"/>
              <a:t> </a:t>
            </a:r>
            <a:r>
              <a:rPr lang="zh-CN" altLang="en-US" dirty="0"/>
              <a:t>'copyfile', 'copyfileobj', 'copymode', 'copystat', 'copytree', 'disk_usage', 'errno', 'fnmatch', 'get_archive_formats', 'get_terminal_size', 'get_unpack_formats', 'getgrnam', 'getpwnam', 'ignore_patterns', 'make_archive', 'move', 'nt', 'os', 'register_archive_format', 'register_unpack_format', 'rmtree', 'stat', 'sys', 'tarfile', 'unpack_archive', 'unregister_archive_format', 'unregister_unpack_format', 'which</a:t>
            </a:r>
            <a:r>
              <a:rPr lang="zh-CN" altLang="en-US" dirty="0" smtClean="0"/>
              <a:t>']</a:t>
            </a:r>
            <a:endParaRPr lang="en-US" altLang="zh-CN" dirty="0" smtClean="0"/>
          </a:p>
          <a:p>
            <a:r>
              <a:rPr lang="en-US" altLang="zh-CN" dirty="0"/>
              <a:t>&gt;&gt;&gt; </a:t>
            </a:r>
            <a:r>
              <a:rPr lang="en-US" altLang="zh-CN" b="1" dirty="0">
                <a:solidFill>
                  <a:srgbClr val="00B050"/>
                </a:solidFill>
              </a:rPr>
              <a:t>help(</a:t>
            </a:r>
            <a:r>
              <a:rPr lang="en-US" altLang="zh-CN" b="1" dirty="0" err="1">
                <a:solidFill>
                  <a:srgbClr val="00B050"/>
                </a:solidFill>
              </a:rPr>
              <a:t>shutil.rmtree</a:t>
            </a:r>
            <a:r>
              <a:rPr lang="en-US" altLang="zh-CN" b="1" dirty="0">
                <a:solidFill>
                  <a:srgbClr val="00B050"/>
                </a:solidFill>
              </a:rPr>
              <a:t>)</a:t>
            </a:r>
          </a:p>
          <a:p>
            <a:r>
              <a:rPr lang="en-US" altLang="zh-CN" dirty="0"/>
              <a:t>Help on function </a:t>
            </a:r>
            <a:r>
              <a:rPr lang="en-US" altLang="zh-CN" dirty="0" err="1"/>
              <a:t>rmtree</a:t>
            </a:r>
            <a:r>
              <a:rPr lang="en-US" altLang="zh-CN" dirty="0"/>
              <a:t> in module </a:t>
            </a:r>
            <a:r>
              <a:rPr lang="en-US" altLang="zh-CN" dirty="0" err="1"/>
              <a:t>shutil</a:t>
            </a:r>
            <a:r>
              <a:rPr lang="en-US" altLang="zh-CN" dirty="0"/>
              <a:t>:</a:t>
            </a:r>
          </a:p>
          <a:p>
            <a:endParaRPr lang="en-US" altLang="zh-CN" dirty="0"/>
          </a:p>
          <a:p>
            <a:r>
              <a:rPr lang="en-US" altLang="zh-CN" dirty="0" err="1"/>
              <a:t>rmtree</a:t>
            </a:r>
            <a:r>
              <a:rPr lang="en-US" altLang="zh-CN" dirty="0"/>
              <a:t>(path, </a:t>
            </a:r>
            <a:r>
              <a:rPr lang="en-US" altLang="zh-CN" dirty="0" err="1"/>
              <a:t>ignore_errors</a:t>
            </a:r>
            <a:r>
              <a:rPr lang="en-US" altLang="zh-CN" dirty="0"/>
              <a:t>=False, </a:t>
            </a:r>
            <a:r>
              <a:rPr lang="en-US" altLang="zh-CN" dirty="0" err="1"/>
              <a:t>onerror</a:t>
            </a:r>
            <a:r>
              <a:rPr lang="en-US" altLang="zh-CN" dirty="0"/>
              <a:t>=None)</a:t>
            </a:r>
          </a:p>
          <a:p>
            <a:r>
              <a:rPr lang="en-US" altLang="zh-CN" dirty="0"/>
              <a:t>    Recursively delete a directory tree</a:t>
            </a:r>
            <a:r>
              <a:rPr lang="en-US" altLang="zh-CN" dirty="0" smtClean="0"/>
              <a:t>.</a:t>
            </a:r>
          </a:p>
          <a:p>
            <a:r>
              <a:rPr lang="en-US" altLang="zh-CN" dirty="0" smtClean="0"/>
              <a:t>…. #</a:t>
            </a:r>
            <a:r>
              <a:rPr lang="zh-CN" altLang="en-US" dirty="0" smtClean="0"/>
              <a:t>详细解释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1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shutil</a:t>
            </a:r>
            <a:r>
              <a:rPr lang="zh-CN" altLang="en-US" dirty="0" smtClean="0"/>
              <a:t>模块：示例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8" y="1825625"/>
            <a:ext cx="10134601" cy="4351338"/>
          </a:xfrm>
        </p:spPr>
        <p:txBody>
          <a:bodyPr/>
          <a:lstStyle/>
          <a:p>
            <a:r>
              <a:rPr lang="zh-CN" altLang="en-US" dirty="0" smtClean="0"/>
              <a:t>压缩</a:t>
            </a:r>
            <a:r>
              <a:rPr lang="en-US" altLang="zh-CN" dirty="0" smtClean="0"/>
              <a:t>: </a:t>
            </a:r>
            <a:r>
              <a:rPr lang="en-US" altLang="zh-CN" dirty="0" err="1" smtClean="0"/>
              <a:t>将</a:t>
            </a:r>
            <a:r>
              <a:rPr lang="en-US" altLang="zh-CN" dirty="0" err="1"/>
              <a:t>C</a:t>
            </a:r>
            <a:r>
              <a:rPr lang="en-US" altLang="zh-CN" dirty="0"/>
              <a:t>:\</a:t>
            </a:r>
            <a:r>
              <a:rPr lang="en-US" altLang="zh-CN" dirty="0" smtClean="0"/>
              <a:t>Python35\</a:t>
            </a:r>
            <a:r>
              <a:rPr lang="en-US" altLang="zh-CN" dirty="0" err="1" smtClean="0"/>
              <a:t>Dlls</a:t>
            </a:r>
            <a:r>
              <a:rPr lang="en-US" altLang="zh-CN" dirty="0" err="1"/>
              <a:t>文件夹以及该文件夹中所有文件压缩至D</a:t>
            </a:r>
            <a:r>
              <a:rPr lang="en-US" altLang="zh-CN" dirty="0"/>
              <a:t>:\</a:t>
            </a:r>
            <a:r>
              <a:rPr lang="en-US" altLang="zh-CN" dirty="0" err="1"/>
              <a:t>a.zip文件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&gt;&gt;&gt;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shutil.make_archive</a:t>
            </a:r>
            <a:r>
              <a:rPr lang="en-US" altLang="zh-CN" dirty="0" smtClean="0"/>
              <a:t>(‘d:\\</a:t>
            </a:r>
            <a:r>
              <a:rPr lang="en-US" altLang="zh-CN" dirty="0" err="1" smtClean="0"/>
              <a:t>a’,’zip’,’c</a:t>
            </a:r>
            <a:r>
              <a:rPr lang="en-US" altLang="zh-CN" dirty="0" smtClean="0"/>
              <a:t>:\\python35’,’Dlls’)</a:t>
            </a:r>
          </a:p>
          <a:p>
            <a:pPr marL="0" indent="0">
              <a:buNone/>
            </a:pPr>
            <a:r>
              <a:rPr lang="en-US" altLang="zh-CN" dirty="0" smtClean="0"/>
              <a:t>‘d:\\a.zip’</a:t>
            </a:r>
          </a:p>
          <a:p>
            <a:r>
              <a:rPr lang="zh-CN" altLang="en-US" dirty="0" smtClean="0"/>
              <a:t>解压缩</a:t>
            </a:r>
            <a:r>
              <a:rPr lang="en-US" altLang="zh-CN" dirty="0" smtClean="0"/>
              <a:t>: </a:t>
            </a:r>
            <a:r>
              <a:rPr lang="en-US" altLang="zh-CN" dirty="0" err="1" smtClean="0"/>
              <a:t>将刚压缩得到的文件</a:t>
            </a:r>
            <a:r>
              <a:rPr lang="en-US" altLang="zh-CN" dirty="0" err="1"/>
              <a:t>D</a:t>
            </a:r>
            <a:r>
              <a:rPr lang="en-US" altLang="zh-CN" dirty="0"/>
              <a:t>:\</a:t>
            </a:r>
            <a:r>
              <a:rPr lang="en-US" altLang="zh-CN" dirty="0" err="1"/>
              <a:t>a.zip解压缩至D</a:t>
            </a:r>
            <a:r>
              <a:rPr lang="en-US" altLang="zh-CN" dirty="0"/>
              <a:t>:\</a:t>
            </a:r>
            <a:r>
              <a:rPr lang="en-US" altLang="zh-CN" dirty="0" err="1"/>
              <a:t>a_unpack文件夹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&gt;&gt;&gt;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shutil.unpack_archive</a:t>
            </a:r>
            <a:r>
              <a:rPr lang="en-US" altLang="zh-CN" dirty="0" smtClean="0"/>
              <a:t>(‘d:\\</a:t>
            </a:r>
            <a:r>
              <a:rPr lang="en-US" altLang="zh-CN" dirty="0" err="1" smtClean="0"/>
              <a:t>a.zip’,’d</a:t>
            </a:r>
            <a:r>
              <a:rPr lang="en-US" altLang="zh-CN" dirty="0" smtClean="0"/>
              <a:t>:\\</a:t>
            </a:r>
            <a:r>
              <a:rPr lang="en-US" altLang="zh-CN" dirty="0" err="1" smtClean="0"/>
              <a:t>a_unpack</a:t>
            </a:r>
            <a:r>
              <a:rPr lang="en-US" altLang="zh-CN" dirty="0" smtClean="0"/>
              <a:t>’)</a:t>
            </a:r>
          </a:p>
          <a:p>
            <a:r>
              <a:rPr lang="zh-CN" altLang="en-US" dirty="0" smtClean="0"/>
              <a:t>批量删除</a:t>
            </a:r>
            <a:r>
              <a:rPr lang="en-US" altLang="zh-CN" dirty="0" smtClean="0"/>
              <a:t>:</a:t>
            </a:r>
          </a:p>
          <a:p>
            <a:pPr marL="0" indent="0">
              <a:buNone/>
            </a:pPr>
            <a:r>
              <a:rPr lang="en-US" altLang="zh-CN" dirty="0" smtClean="0"/>
              <a:t>&gt;&gt;&gt;</a:t>
            </a:r>
            <a:r>
              <a:rPr lang="en-US" altLang="zh-CN" b="1" dirty="0" err="1" smtClean="0">
                <a:solidFill>
                  <a:srgbClr val="00B050"/>
                </a:solidFill>
              </a:rPr>
              <a:t>shutil.rmtree</a:t>
            </a:r>
            <a:r>
              <a:rPr lang="en-US" altLang="zh-CN" dirty="0" smtClean="0"/>
              <a:t>(‘d:\\</a:t>
            </a:r>
            <a:r>
              <a:rPr lang="en-US" altLang="zh-CN" dirty="0" err="1" smtClean="0"/>
              <a:t>a_unpack</a:t>
            </a:r>
            <a:r>
              <a:rPr lang="en-US" altLang="zh-CN" dirty="0" smtClean="0"/>
              <a:t>’)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891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7.5 </a:t>
            </a:r>
            <a:r>
              <a:rPr lang="zh-CN" altLang="en-US" dirty="0" smtClean="0"/>
              <a:t>目录操作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781800" cy="4351338"/>
          </a:xfrm>
        </p:spPr>
        <p:txBody>
          <a:bodyPr/>
          <a:lstStyle/>
          <a:p>
            <a:r>
              <a:rPr lang="en-US" altLang="zh-CN" dirty="0" err="1" smtClean="0"/>
              <a:t>os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os.path</a:t>
            </a:r>
            <a:r>
              <a:rPr lang="zh-CN" altLang="en-US" dirty="0" smtClean="0"/>
              <a:t>模块中包含目录操作方法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可以通过</a:t>
            </a:r>
            <a:r>
              <a:rPr lang="en-US" altLang="zh-CN" b="1" dirty="0" err="1" smtClean="0">
                <a:solidFill>
                  <a:srgbClr val="00B050"/>
                </a:solidFill>
              </a:rPr>
              <a:t>dir</a:t>
            </a:r>
            <a:r>
              <a:rPr lang="en-US" altLang="zh-CN" b="1" dirty="0" smtClean="0">
                <a:solidFill>
                  <a:srgbClr val="00B050"/>
                </a:solidFill>
              </a:rPr>
              <a:t>(</a:t>
            </a:r>
            <a:r>
              <a:rPr lang="en-US" altLang="zh-CN" b="1" dirty="0" err="1" smtClean="0">
                <a:solidFill>
                  <a:srgbClr val="00B050"/>
                </a:solidFill>
              </a:rPr>
              <a:t>os</a:t>
            </a:r>
            <a:r>
              <a:rPr lang="en-US" altLang="zh-CN" b="1" dirty="0" smtClean="0">
                <a:solidFill>
                  <a:srgbClr val="00B050"/>
                </a:solidFill>
              </a:rPr>
              <a:t>)</a:t>
            </a:r>
            <a:r>
              <a:rPr lang="zh-CN" altLang="en-US" dirty="0" smtClean="0"/>
              <a:t>和</a:t>
            </a:r>
            <a:r>
              <a:rPr lang="en-US" altLang="zh-CN" b="1" dirty="0" err="1">
                <a:solidFill>
                  <a:srgbClr val="00B050"/>
                </a:solidFill>
              </a:rPr>
              <a:t>dir</a:t>
            </a:r>
            <a:r>
              <a:rPr lang="en-US" altLang="zh-CN" b="1" dirty="0">
                <a:solidFill>
                  <a:srgbClr val="00B050"/>
                </a:solidFill>
              </a:rPr>
              <a:t>(</a:t>
            </a:r>
            <a:r>
              <a:rPr lang="en-US" altLang="zh-CN" b="1" dirty="0" err="1">
                <a:solidFill>
                  <a:srgbClr val="00B050"/>
                </a:solidFill>
              </a:rPr>
              <a:t>os.path</a:t>
            </a:r>
            <a:r>
              <a:rPr lang="en-US" altLang="zh-CN" b="1" dirty="0">
                <a:solidFill>
                  <a:srgbClr val="00B050"/>
                </a:solidFill>
              </a:rPr>
              <a:t>)</a:t>
            </a:r>
            <a:r>
              <a:rPr lang="zh-CN" altLang="en-US" dirty="0" smtClean="0"/>
              <a:t>查看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常用的方法见右表。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038" y="3314700"/>
            <a:ext cx="6245362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目录操作：当前工作目录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61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目录操作</a:t>
            </a:r>
            <a:r>
              <a:rPr lang="zh-CN" altLang="en-US" dirty="0" smtClean="0"/>
              <a:t>：递归遍历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通过递归的方式遍历目录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38200" y="2655858"/>
            <a:ext cx="5086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visitDir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not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sz="1400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Error:"'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'" is not a directory or does not exist.'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return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lists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sub_path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join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lists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sub_path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sub_path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visitDir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sub_path</a:t>
            </a:r>
            <a:r>
              <a:rPr lang="en-US" altLang="zh-CN" sz="14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visitDir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sz="1400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c:\\')</a:t>
            </a:r>
            <a:endParaRPr lang="en-US" altLang="zh-CN" sz="1400" kern="0" dirty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05475" y="2655858"/>
            <a:ext cx="63627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visitDir2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not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isdir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sz="1400" kern="0" dirty="0" err="1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Error:"'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'" is not a directory or does not exist.'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return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list_dirs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walk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en-US" altLang="zh-CN" sz="1400" kern="0" dirty="0" err="1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os.walk</a:t>
            </a:r>
            <a:r>
              <a:rPr lang="zh-CN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返回</a:t>
            </a:r>
            <a:r>
              <a:rPr lang="en-US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3</a:t>
            </a:r>
            <a:r>
              <a:rPr lang="zh-CN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个</a:t>
            </a:r>
            <a:r>
              <a:rPr lang="zh-CN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元素</a:t>
            </a:r>
            <a:r>
              <a:rPr lang="zh-CN" altLang="en-US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的</a:t>
            </a:r>
            <a:r>
              <a:rPr lang="zh-CN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元组：</a:t>
            </a:r>
            <a:r>
              <a:rPr lang="zh-CN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所有路径名、所有目录列表与文件列表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root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dirs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files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list_dirs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zh-CN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遍历该元组的目录和文件信息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d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dirs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join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root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d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</a:t>
            </a:r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zh-CN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获取完整路径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files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join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root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   </a:t>
            </a:r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#</a:t>
            </a:r>
            <a:r>
              <a:rPr lang="zh-CN" altLang="zh-CN" sz="1400" kern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获取文件绝对</a:t>
            </a:r>
            <a:r>
              <a:rPr lang="zh-CN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路径</a:t>
            </a:r>
            <a:endParaRPr lang="en-US" altLang="zh-CN" sz="1400" kern="0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zh-CN" sz="1400" kern="0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sz="1400" kern="0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visitDir2(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sz="1400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c:\\')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6300" y="2286526"/>
            <a:ext cx="2404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1)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不使用</a:t>
            </a:r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walk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方法</a:t>
            </a:r>
            <a:r>
              <a:rPr lang="zh-CN" altLang="en-US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：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638800" y="2309793"/>
            <a:ext cx="2585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2)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使用</a:t>
            </a:r>
            <a:r>
              <a:rPr lang="en-US" altLang="zh-CN" b="1" kern="0" dirty="0" err="1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os.walk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方法</a:t>
            </a:r>
            <a:r>
              <a:rPr lang="zh-CN" altLang="en-US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：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38200" y="5678294"/>
            <a:ext cx="36385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PYTHON 3.5 </a:t>
            </a:r>
            <a:r>
              <a:rPr lang="zh-CN" altLang="en-US" sz="1400" b="1" kern="1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不支持该方法</a:t>
            </a:r>
            <a:endParaRPr lang="zh-CN" altLang="zh-CN" sz="1400" b="1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8200" y="5308962"/>
            <a:ext cx="3275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3)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使用</a:t>
            </a:r>
            <a:r>
              <a:rPr lang="en-US" altLang="zh-CN" b="1" kern="0" dirty="0" err="1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os.path.walk</a:t>
            </a:r>
            <a:r>
              <a:rPr lang="zh-CN" altLang="en-US" b="1" kern="0" dirty="0" smtClean="0">
                <a:solidFill>
                  <a:srgbClr val="00B05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方法</a:t>
            </a:r>
            <a:r>
              <a:rPr lang="zh-CN" altLang="en-US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：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7.6 </a:t>
            </a:r>
            <a:r>
              <a:rPr lang="zh-CN" altLang="en-US" dirty="0" smtClean="0"/>
              <a:t>高级话题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46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计算</a:t>
            </a:r>
            <a:r>
              <a:rPr lang="en-US" altLang="zh-CN" dirty="0"/>
              <a:t>CRC32</a:t>
            </a:r>
            <a:r>
              <a:rPr lang="zh-CN" altLang="en-US" dirty="0"/>
              <a:t>值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105525" cy="4351338"/>
          </a:xfrm>
        </p:spPr>
        <p:txBody>
          <a:bodyPr/>
          <a:lstStyle/>
          <a:p>
            <a:r>
              <a:rPr lang="zh-CN" altLang="en-US" dirty="0" smtClean="0"/>
              <a:t>计算</a:t>
            </a:r>
            <a:r>
              <a:rPr lang="en-US" altLang="zh-CN" dirty="0" smtClean="0"/>
              <a:t>CRC32</a:t>
            </a:r>
            <a:r>
              <a:rPr lang="zh-CN" altLang="en-US" dirty="0" smtClean="0"/>
              <a:t>值。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</a:t>
            </a:r>
            <a:r>
              <a:rPr lang="en-US" altLang="zh-CN" dirty="0" err="1" smtClean="0"/>
              <a:t>zlib</a:t>
            </a:r>
            <a:r>
              <a:rPr lang="zh-CN" altLang="en-US" dirty="0" smtClean="0"/>
              <a:t>和</a:t>
            </a:r>
            <a:r>
              <a:rPr lang="en-US" altLang="zh-CN" dirty="0" err="1" smtClean="0"/>
              <a:t>binascii</a:t>
            </a:r>
            <a:r>
              <a:rPr lang="zh-CN" altLang="en-US" dirty="0" smtClean="0"/>
              <a:t>模块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zlib.crc32(bytes)</a:t>
            </a:r>
          </a:p>
          <a:p>
            <a:pPr lvl="1"/>
            <a:r>
              <a:rPr lang="en-US" altLang="zh-CN" dirty="0" smtClean="0"/>
              <a:t>binascii.crc32(bytes)</a:t>
            </a:r>
          </a:p>
          <a:p>
            <a:pPr lvl="1"/>
            <a:r>
              <a:rPr lang="zh-CN" altLang="en-US" dirty="0" smtClean="0"/>
              <a:t>特别注意：</a:t>
            </a:r>
            <a:r>
              <a:rPr lang="en-US" altLang="zh-CN" b="1" dirty="0" smtClean="0">
                <a:solidFill>
                  <a:srgbClr val="00B050"/>
                </a:solidFill>
              </a:rPr>
              <a:t>zlib.crc32</a:t>
            </a:r>
            <a:r>
              <a:rPr lang="zh-CN" altLang="en-US" b="1" dirty="0" smtClean="0">
                <a:solidFill>
                  <a:srgbClr val="00B050"/>
                </a:solidFill>
              </a:rPr>
              <a:t>返回</a:t>
            </a:r>
            <a:r>
              <a:rPr lang="en-US" altLang="zh-CN" b="1" dirty="0" smtClean="0">
                <a:solidFill>
                  <a:srgbClr val="00B050"/>
                </a:solidFill>
              </a:rPr>
              <a:t>32</a:t>
            </a:r>
            <a:r>
              <a:rPr lang="zh-CN" altLang="en-US" b="1" dirty="0" smtClean="0">
                <a:solidFill>
                  <a:srgbClr val="00B050"/>
                </a:solidFill>
              </a:rPr>
              <a:t>位无符号值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CRC32</a:t>
            </a:r>
            <a:r>
              <a:rPr lang="zh-CN" altLang="en-US" dirty="0" smtClean="0"/>
              <a:t>示例：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10100" y="3906778"/>
            <a:ext cx="34575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&gt;&gt;&gt;</a:t>
            </a:r>
            <a:r>
              <a:rPr lang="zh-CN" altLang="en-US" b="1" dirty="0">
                <a:solidFill>
                  <a:srgbClr val="00B050"/>
                </a:solidFill>
              </a:rPr>
              <a:t> import zlib</a:t>
            </a:r>
          </a:p>
          <a:p>
            <a:r>
              <a:rPr lang="zh-CN" altLang="en-US" dirty="0"/>
              <a:t>&gt;&gt;&gt; </a:t>
            </a:r>
            <a:r>
              <a:rPr lang="zh-CN" altLang="en-US" b="1" dirty="0">
                <a:solidFill>
                  <a:srgbClr val="00B050"/>
                </a:solidFill>
              </a:rPr>
              <a:t>print</a:t>
            </a:r>
            <a:r>
              <a:rPr lang="en-US" altLang="zh-CN" dirty="0" smtClean="0"/>
              <a:t>(</a:t>
            </a:r>
            <a:r>
              <a:rPr lang="zh-CN" altLang="en-US" dirty="0" smtClean="0"/>
              <a:t>zlib</a:t>
            </a:r>
            <a:r>
              <a:rPr lang="zh-CN" altLang="en-US" dirty="0"/>
              <a:t>.</a:t>
            </a:r>
            <a:r>
              <a:rPr lang="zh-CN" altLang="en-US" b="1" dirty="0">
                <a:solidFill>
                  <a:srgbClr val="00B050"/>
                </a:solidFill>
              </a:rPr>
              <a:t>crc32</a:t>
            </a:r>
            <a:r>
              <a:rPr lang="zh-CN" altLang="en-US" dirty="0" smtClean="0"/>
              <a:t>(</a:t>
            </a:r>
            <a:r>
              <a:rPr lang="en-US" altLang="zh-CN" dirty="0" smtClean="0"/>
              <a:t>b</a:t>
            </a:r>
            <a:r>
              <a:rPr lang="zh-CN" altLang="en-US" dirty="0" smtClean="0"/>
              <a:t>'</a:t>
            </a:r>
            <a:r>
              <a:rPr lang="zh-CN" altLang="en-US" dirty="0"/>
              <a:t>1234</a:t>
            </a:r>
            <a:r>
              <a:rPr lang="zh-CN" altLang="en-US" dirty="0" smtClean="0"/>
              <a:t>')</a:t>
            </a:r>
            <a:r>
              <a:rPr lang="en-US" altLang="zh-CN" dirty="0" smtClean="0"/>
              <a:t>)</a:t>
            </a:r>
            <a:endParaRPr lang="zh-CN" altLang="en-US" dirty="0"/>
          </a:p>
          <a:p>
            <a:r>
              <a:rPr lang="en-US" altLang="zh-CN" dirty="0"/>
              <a:t>2615402659</a:t>
            </a:r>
            <a:endParaRPr lang="zh-CN" altLang="en-US" dirty="0"/>
          </a:p>
          <a:p>
            <a:r>
              <a:rPr lang="zh-CN" altLang="en-US" dirty="0"/>
              <a:t>&gt;&gt;&gt; </a:t>
            </a:r>
            <a:r>
              <a:rPr lang="zh-CN" altLang="en-US" b="1" dirty="0">
                <a:solidFill>
                  <a:srgbClr val="00B050"/>
                </a:solidFill>
              </a:rPr>
              <a:t>print</a:t>
            </a:r>
            <a:r>
              <a:rPr lang="en-US" altLang="zh-CN" dirty="0" smtClean="0"/>
              <a:t>(</a:t>
            </a:r>
            <a:r>
              <a:rPr lang="zh-CN" altLang="en-US" dirty="0" smtClean="0"/>
              <a:t>zlib</a:t>
            </a:r>
            <a:r>
              <a:rPr lang="zh-CN" altLang="en-US" dirty="0"/>
              <a:t>.</a:t>
            </a:r>
            <a:r>
              <a:rPr lang="zh-CN" altLang="en-US" b="1" dirty="0">
                <a:solidFill>
                  <a:srgbClr val="00B050"/>
                </a:solidFill>
              </a:rPr>
              <a:t>crc32</a:t>
            </a:r>
            <a:r>
              <a:rPr lang="zh-CN" altLang="en-US" dirty="0" smtClean="0"/>
              <a:t>(</a:t>
            </a:r>
            <a:r>
              <a:rPr lang="en-US" altLang="zh-CN" dirty="0" smtClean="0"/>
              <a:t>b</a:t>
            </a:r>
            <a:r>
              <a:rPr lang="zh-CN" altLang="en-US" dirty="0" smtClean="0"/>
              <a:t>'</a:t>
            </a:r>
            <a:r>
              <a:rPr lang="zh-CN" altLang="en-US" dirty="0"/>
              <a:t>111</a:t>
            </a:r>
            <a:r>
              <a:rPr lang="zh-CN" altLang="en-US" dirty="0" smtClean="0"/>
              <a:t>')</a:t>
            </a:r>
            <a:r>
              <a:rPr lang="en-US" altLang="zh-CN" dirty="0" smtClean="0"/>
              <a:t>)</a:t>
            </a:r>
            <a:endParaRPr lang="zh-CN" altLang="en-US" dirty="0"/>
          </a:p>
          <a:p>
            <a:r>
              <a:rPr lang="zh-CN" altLang="en-US" dirty="0"/>
              <a:t>1298878781</a:t>
            </a:r>
          </a:p>
          <a:p>
            <a:r>
              <a:rPr lang="zh-CN" altLang="en-US" dirty="0"/>
              <a:t>&gt;&gt;&gt; </a:t>
            </a:r>
            <a:r>
              <a:rPr lang="zh-CN" altLang="en-US" b="1" dirty="0">
                <a:solidFill>
                  <a:srgbClr val="00B050"/>
                </a:solidFill>
              </a:rPr>
              <a:t>print</a:t>
            </a:r>
            <a:r>
              <a:rPr lang="en-US" altLang="zh-CN" dirty="0" smtClean="0"/>
              <a:t>(</a:t>
            </a:r>
            <a:r>
              <a:rPr lang="zh-CN" altLang="en-US" dirty="0" smtClean="0"/>
              <a:t>zlib</a:t>
            </a:r>
            <a:r>
              <a:rPr lang="zh-CN" altLang="en-US" dirty="0"/>
              <a:t>.</a:t>
            </a:r>
            <a:r>
              <a:rPr lang="zh-CN" altLang="en-US" b="1" dirty="0">
                <a:solidFill>
                  <a:srgbClr val="00B050"/>
                </a:solidFill>
              </a:rPr>
              <a:t>crc32</a:t>
            </a:r>
            <a:r>
              <a:rPr lang="zh-CN" altLang="en-US" dirty="0" smtClean="0"/>
              <a:t>(</a:t>
            </a:r>
            <a:r>
              <a:rPr lang="en-US" altLang="zh-CN" dirty="0" smtClean="0"/>
              <a:t>b</a:t>
            </a:r>
            <a:r>
              <a:rPr lang="zh-CN" altLang="en-US" dirty="0" smtClean="0"/>
              <a:t>'</a:t>
            </a:r>
            <a:r>
              <a:rPr lang="zh-CN" altLang="en-US" dirty="0"/>
              <a:t>SDIBT</a:t>
            </a:r>
            <a:r>
              <a:rPr lang="zh-CN" altLang="en-US" dirty="0" smtClean="0"/>
              <a:t>')</a:t>
            </a:r>
            <a:r>
              <a:rPr lang="en-US" altLang="zh-CN" dirty="0" smtClean="0"/>
              <a:t>)</a:t>
            </a:r>
            <a:endParaRPr lang="zh-CN" altLang="en-US" dirty="0"/>
          </a:p>
          <a:p>
            <a:r>
              <a:rPr lang="zh-CN" altLang="en-US" dirty="0"/>
              <a:t>2095416137</a:t>
            </a:r>
          </a:p>
          <a:p>
            <a:r>
              <a:rPr lang="zh-CN" altLang="en-US" dirty="0"/>
              <a:t>&gt;&gt;&gt;</a:t>
            </a:r>
            <a:r>
              <a:rPr lang="zh-CN" altLang="en-US" b="1" dirty="0">
                <a:solidFill>
                  <a:srgbClr val="00B050"/>
                </a:solidFill>
              </a:rPr>
              <a:t> import binascii</a:t>
            </a:r>
          </a:p>
          <a:p>
            <a:r>
              <a:rPr lang="zh-CN" altLang="en-US" dirty="0"/>
              <a:t>&gt;&gt;&gt; binascii.</a:t>
            </a:r>
            <a:r>
              <a:rPr lang="zh-CN" altLang="en-US" b="1" dirty="0">
                <a:solidFill>
                  <a:srgbClr val="00B050"/>
                </a:solidFill>
              </a:rPr>
              <a:t>crc32</a:t>
            </a:r>
            <a:r>
              <a:rPr lang="zh-CN" altLang="en-US" dirty="0" smtClean="0"/>
              <a:t>(</a:t>
            </a:r>
            <a:r>
              <a:rPr lang="en-US" altLang="zh-CN" dirty="0" smtClean="0"/>
              <a:t>b</a:t>
            </a:r>
            <a:r>
              <a:rPr lang="zh-CN" altLang="en-US" dirty="0" smtClean="0"/>
              <a:t>'</a:t>
            </a:r>
            <a:r>
              <a:rPr lang="zh-CN" altLang="en-US" dirty="0"/>
              <a:t>SDIBT')</a:t>
            </a:r>
          </a:p>
          <a:p>
            <a:r>
              <a:rPr lang="zh-CN" altLang="en-US" dirty="0"/>
              <a:t>2095416137</a:t>
            </a:r>
          </a:p>
        </p:txBody>
      </p:sp>
    </p:spTree>
    <p:extLst>
      <p:ext uri="{BB962C8B-B14F-4D97-AF65-F5344CB8AC3E}">
        <p14:creationId xmlns:p14="http://schemas.microsoft.com/office/powerpoint/2010/main" val="11686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计算文本文件中最长行的长度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029200" cy="1527175"/>
          </a:xfrm>
        </p:spPr>
        <p:txBody>
          <a:bodyPr/>
          <a:lstStyle/>
          <a:p>
            <a:r>
              <a:rPr lang="zh-CN" altLang="en-US" dirty="0" smtClean="0"/>
              <a:t>方法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计算所有行的长度；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取其最大值。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09650" y="4145638"/>
            <a:ext cx="56102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getLonglineSize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'r'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allLineLens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=[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line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strip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line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longest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max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allLineLens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return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longest</a:t>
            </a:r>
          </a:p>
          <a:p>
            <a:endParaRPr lang="en-US" altLang="zh-CN" sz="1400" kern="0" dirty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getLonglineSize</a:t>
            </a:r>
            <a:r>
              <a:rPr lang="en-US" altLang="zh-CN" sz="1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('sample.txt')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43650" y="4145638"/>
            <a:ext cx="5524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getLonglineSize2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sz="1400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'r'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longest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max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len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line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strip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for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line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sz="1400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sz="1400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sz="1400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sz="1400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return</a:t>
            </a:r>
            <a:r>
              <a:rPr lang="en-US" altLang="zh-CN" sz="1400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sz="14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longest</a:t>
            </a:r>
          </a:p>
          <a:p>
            <a:endParaRPr lang="en-US" altLang="zh-CN" sz="1400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endParaRPr lang="en-US" altLang="zh-CN" sz="1400" kern="0" dirty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14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getLonglineSize2(</a:t>
            </a:r>
            <a:r>
              <a:rPr lang="en-US" altLang="zh-CN" sz="1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'sample.txt')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6343650" y="1825624"/>
            <a:ext cx="5505450" cy="152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方法</a:t>
            </a:r>
            <a:r>
              <a:rPr lang="en-US" altLang="zh-CN" dirty="0"/>
              <a:t>2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直接计算最大值。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计算</a:t>
            </a:r>
            <a:r>
              <a:rPr lang="en-US" altLang="zh-CN" dirty="0" smtClean="0"/>
              <a:t>MD5</a:t>
            </a:r>
            <a:r>
              <a:rPr lang="zh-CN" altLang="en-US" dirty="0" smtClean="0"/>
              <a:t>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238750" cy="1831975"/>
          </a:xfrm>
        </p:spPr>
        <p:txBody>
          <a:bodyPr/>
          <a:lstStyle/>
          <a:p>
            <a:r>
              <a:rPr lang="zh-CN" altLang="en-US" dirty="0" smtClean="0"/>
              <a:t>计算</a:t>
            </a:r>
            <a:r>
              <a:rPr lang="en-US" altLang="zh-CN" dirty="0" smtClean="0"/>
              <a:t>MD5</a:t>
            </a:r>
            <a:r>
              <a:rPr lang="zh-CN" altLang="en-US" dirty="0" smtClean="0"/>
              <a:t>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</a:t>
            </a:r>
            <a:r>
              <a:rPr lang="en-US" altLang="zh-CN" dirty="0" err="1" smtClean="0"/>
              <a:t>hashlib</a:t>
            </a:r>
            <a:r>
              <a:rPr lang="zh-CN" altLang="en-US" dirty="0" smtClean="0"/>
              <a:t>模块；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注意：参数必须是字节数组。</a:t>
            </a:r>
            <a:endParaRPr lang="en-US" altLang="zh-CN" dirty="0" smtClean="0"/>
          </a:p>
          <a:p>
            <a:r>
              <a:rPr lang="zh-CN" altLang="en-US" dirty="0" smtClean="0"/>
              <a:t>计算</a:t>
            </a:r>
            <a:r>
              <a:rPr lang="en-US" altLang="zh-CN" dirty="0" smtClean="0"/>
              <a:t>MD5</a:t>
            </a:r>
            <a:r>
              <a:rPr lang="zh-CN" altLang="en-US" dirty="0" smtClean="0"/>
              <a:t>示例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95388" y="4361200"/>
            <a:ext cx="38242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zh-CN" alt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 hashlib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altLang="zh-CN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hash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zh-CN" alt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hashlib.md5</a:t>
            </a: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</a:t>
            </a:r>
            <a:r>
              <a:rPr lang="zh-CN" alt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.update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4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12345')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md5value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</a:t>
            </a:r>
            <a:r>
              <a:rPr lang="zh-CN" alt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.hexdigest</a:t>
            </a: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&gt;&gt;&gt; 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altLang="zh-CN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md</a:t>
            </a:r>
            <a:r>
              <a:rPr lang="zh-CN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zh-CN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altLang="zh-CN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827ccb0eea8a706c4c34a16891f84e7b</a:t>
            </a:r>
          </a:p>
        </p:txBody>
      </p:sp>
      <p:sp>
        <p:nvSpPr>
          <p:cNvPr id="5" name="矩形 4"/>
          <p:cNvSpPr/>
          <p:nvPr/>
        </p:nvSpPr>
        <p:spPr>
          <a:xfrm>
            <a:off x="6777037" y="2598897"/>
            <a:ext cx="52816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hashlib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sys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sys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argv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path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isfile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with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fileName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'r'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as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fp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    lines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fp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readlines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data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join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lines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hashlib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md5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data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hexdigest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77037" y="2014994"/>
            <a:ext cx="1334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00B050"/>
                </a:solidFill>
              </a:rPr>
              <a:t>MD5计算器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判断一个文件是否为</a:t>
            </a:r>
            <a:r>
              <a:rPr lang="en-US" altLang="zh-CN" dirty="0"/>
              <a:t>GIF</a:t>
            </a:r>
            <a:r>
              <a:rPr lang="zh-CN" altLang="en-US" dirty="0" smtClean="0"/>
              <a:t>图像文件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286375" cy="2651125"/>
          </a:xfrm>
        </p:spPr>
        <p:txBody>
          <a:bodyPr/>
          <a:lstStyle/>
          <a:p>
            <a:r>
              <a:rPr lang="zh-CN" altLang="en-US" dirty="0" smtClean="0"/>
              <a:t>一些文件有特定的标记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Gif</a:t>
            </a:r>
            <a:r>
              <a:rPr lang="zh-CN" altLang="en-US" dirty="0" smtClean="0"/>
              <a:t>文件前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个字节为</a:t>
            </a:r>
            <a:r>
              <a:rPr lang="en-US" altLang="zh-CN" dirty="0" smtClean="0"/>
              <a:t>’GIF8’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256</a:t>
            </a:r>
            <a:r>
              <a:rPr lang="zh-CN" altLang="en-US" dirty="0" smtClean="0"/>
              <a:t>色</a:t>
            </a:r>
            <a:r>
              <a:rPr lang="en-US" altLang="zh-CN" dirty="0" smtClean="0"/>
              <a:t>bmp</a:t>
            </a:r>
            <a:r>
              <a:rPr lang="zh-CN" altLang="en-US" dirty="0" smtClean="0"/>
              <a:t>文件前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个字节为</a:t>
            </a:r>
            <a:r>
              <a:rPr lang="en-US" altLang="zh-CN" dirty="0" smtClean="0"/>
              <a:t>’BM6’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可以通过读取文件的特定内容，判定文件的类型。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例如右例。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791450" y="2551837"/>
            <a:ext cx="496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72225" y="2558187"/>
            <a:ext cx="5257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is_gif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'r'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first4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tuple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first4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return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first4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==(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'G'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'I'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'F'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'8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44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比较文本文件内容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比较文件内容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使用</a:t>
            </a:r>
            <a:r>
              <a:rPr lang="en-US" altLang="zh-CN" dirty="0" err="1" smtClean="0"/>
              <a:t>difflib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需要两个文件。</a:t>
            </a:r>
            <a:endParaRPr lang="en-US" altLang="zh-CN" dirty="0" smtClean="0"/>
          </a:p>
          <a:p>
            <a:r>
              <a:rPr lang="zh-CN" altLang="en-US" dirty="0" smtClean="0"/>
              <a:t>比较示例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757613" y="1690688"/>
            <a:ext cx="86010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0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compare_file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</a:t>
            </a:r>
            <a:r>
              <a:rPr lang="en-US" altLang="zh-CN" kern="0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fb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difflib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</a:t>
            </a:r>
            <a:r>
              <a:rPr lang="en-US" altLang="zh-CN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'r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fb</a:t>
            </a:r>
            <a:r>
              <a:rPr lang="en-US" altLang="zh-CN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'r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contextA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zh-CN" kern="0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contextB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zh-CN" kern="0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difflib</a:t>
            </a:r>
            <a:r>
              <a:rPr lang="en-US" altLang="zh-CN" kern="0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SequenceMatcher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contextA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contextB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result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zh-CN" kern="0" dirty="0" err="1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get_opcodes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tag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i2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j2 </a:t>
            </a:r>
            <a:r>
              <a:rPr lang="en-US" altLang="zh-CN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result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zh-CN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"%s 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contextA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[%d:%d]=%s </a:t>
            </a:r>
            <a:r>
              <a:rPr lang="en-US" altLang="zh-CN" kern="0" dirty="0" err="1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contextB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[%d:%d]=%s"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tag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i2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contextA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i2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j2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contextB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j1</a:t>
            </a:r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j2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]))</a:t>
            </a:r>
          </a:p>
          <a:p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zh-CN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A.close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altLang="zh-CN" kern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zh-CN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B.close</a:t>
            </a:r>
            <a:r>
              <a:rPr lang="en-US" altLang="zh-CN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CN" altLang="zh-CN" kern="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6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使用xlwt写入Excel文件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348288" cy="4351338"/>
          </a:xfrm>
        </p:spPr>
        <p:txBody>
          <a:bodyPr/>
          <a:lstStyle/>
          <a:p>
            <a:r>
              <a:rPr lang="zh-CN" altLang="en-US" dirty="0" smtClean="0"/>
              <a:t>需要安装</a:t>
            </a:r>
            <a:r>
              <a:rPr lang="en-US" altLang="zh-CN" dirty="0" err="1" smtClean="0"/>
              <a:t>xlwt</a:t>
            </a:r>
            <a:r>
              <a:rPr lang="zh-CN" altLang="en-US" dirty="0" smtClean="0"/>
              <a:t>模块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具有完整的</a:t>
            </a:r>
            <a:r>
              <a:rPr lang="en-US" altLang="zh-CN" dirty="0" err="1" smtClean="0"/>
              <a:t>xsl</a:t>
            </a:r>
            <a:r>
              <a:rPr lang="zh-CN" altLang="en-US" dirty="0" smtClean="0"/>
              <a:t>对象模型；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可以操纵每个单元及相关属性。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305550" y="1825625"/>
            <a:ext cx="571023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write_by_xlwt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book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Workbook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sheet1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book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add_sheet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"First"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al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Alignment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horz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Alignment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HORZ_CENTER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vert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Alignment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VERT_CENTER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borders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Borders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borders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bottom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Borders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THICK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style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xlwt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XFStyle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style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alignment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style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borders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borders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row0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sheet1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row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row0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'test'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style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style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book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save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r'xlwtrd.xls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20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20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write_by_xlwt</a:t>
            </a:r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1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使用xlrd读取Excel文件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4191000" cy="4351338"/>
          </a:xfrm>
        </p:spPr>
        <p:txBody>
          <a:bodyPr/>
          <a:lstStyle/>
          <a:p>
            <a:r>
              <a:rPr lang="zh-CN" altLang="en-US" dirty="0" smtClean="0"/>
              <a:t>需要安装</a:t>
            </a:r>
            <a:r>
              <a:rPr lang="en-US" altLang="zh-CN" dirty="0" err="1" smtClean="0"/>
              <a:t>xlrd</a:t>
            </a:r>
            <a:r>
              <a:rPr lang="zh-CN" altLang="en-US" dirty="0" smtClean="0"/>
              <a:t>模块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可以读取</a:t>
            </a:r>
            <a:r>
              <a:rPr lang="en-US" altLang="zh-CN" dirty="0" err="1" smtClean="0"/>
              <a:t>xsl</a:t>
            </a:r>
            <a:r>
              <a:rPr lang="zh-CN" altLang="en-US" dirty="0" smtClean="0"/>
              <a:t>文件的每个单元格；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可以按行访问，也可以按单元格访问。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705475" y="2199026"/>
            <a:ext cx="6096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read_by_xlrd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import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xlrd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book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xlrd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open_workbook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r'xlwtrd.xls'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sheet1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book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sheet_by_name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'First'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row0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sheet1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row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row0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print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row0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[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0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].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value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endParaRPr lang="en-US" altLang="zh-CN" sz="2000" b="1" kern="0" dirty="0">
              <a:solidFill>
                <a:srgbClr val="00008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2000" b="1" kern="0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read_by_xlrd</a:t>
            </a:r>
            <a:r>
              <a:rPr lang="en-US" altLang="zh-CN" sz="2000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使用</a:t>
            </a:r>
            <a:r>
              <a:rPr lang="en-US" altLang="zh-CN" dirty="0" smtClean="0"/>
              <a:t>p</a:t>
            </a:r>
            <a:r>
              <a:rPr lang="zh-CN" altLang="en-US" dirty="0" smtClean="0"/>
              <a:t>ywin</a:t>
            </a:r>
            <a:r>
              <a:rPr lang="zh-CN" altLang="en-US" dirty="0"/>
              <a:t>32操作Excel文件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4419600" cy="4351338"/>
          </a:xfrm>
        </p:spPr>
        <p:txBody>
          <a:bodyPr/>
          <a:lstStyle/>
          <a:p>
            <a:r>
              <a:rPr lang="en-US" altLang="zh-CN" dirty="0" smtClean="0"/>
              <a:t>pywin32</a:t>
            </a:r>
            <a:r>
              <a:rPr lang="zh-CN" altLang="en-US" dirty="0" smtClean="0"/>
              <a:t>模块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需要单独安装；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可以直接调用</a:t>
            </a:r>
            <a:r>
              <a:rPr lang="en-US" altLang="zh-CN" dirty="0" smtClean="0"/>
              <a:t>win32API</a:t>
            </a:r>
            <a:r>
              <a:rPr lang="zh-CN" altLang="en-US" dirty="0" smtClean="0"/>
              <a:t>，功能十分强大；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257800" y="1825625"/>
            <a:ext cx="675798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kern="0" dirty="0" err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def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>
                <a:solidFill>
                  <a:srgbClr val="FF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pywin32_show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():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xlapp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win32com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client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Dispatch</a:t>
            </a:r>
            <a:r>
              <a:rPr lang="en-US" altLang="zh-CN" b="1" kern="0" dirty="0" smtClean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 </a:t>
            </a:r>
            <a:r>
              <a:rPr lang="en-US" altLang="zh-CN" kern="0" dirty="0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kern="0" dirty="0" err="1" smtClean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Excel.Application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xlbook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xlapp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Workbooks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Open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'test.xls'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xlsht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xlbook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Worksheets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808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'sheet1'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c12value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xlsht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Cells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Value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xlSht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Cells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2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3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).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Value 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c12value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xlbook</a:t>
            </a:r>
            <a:r>
              <a:rPr lang="en-US" altLang="zh-CN" b="1" kern="0" dirty="0" err="1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Close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zh-CN" kern="0" dirty="0" err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SaveChanges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en-US" altLang="zh-CN" kern="0" dirty="0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1</a:t>
            </a:r>
            <a:r>
              <a:rPr lang="en-US" altLang="zh-CN" b="1" kern="0" dirty="0">
                <a:solidFill>
                  <a:srgbClr val="00008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   </a:t>
            </a:r>
            <a:r>
              <a:rPr lang="en-US" altLang="zh-CN" b="1" kern="0" dirty="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del</a:t>
            </a:r>
            <a:r>
              <a:rPr lang="en-US" altLang="zh-CN" kern="0" dirty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zh-CN" kern="0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xlapp</a:t>
            </a:r>
            <a:endParaRPr lang="en-US" altLang="zh-CN" kern="0" dirty="0" smtClean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endParaRPr lang="en-US" altLang="zh-CN" sz="2000" kern="0" dirty="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r>
              <a:rPr lang="en-US" altLang="zh-CN" sz="2000" kern="0" dirty="0" smtClean="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pywin32_show()</a:t>
            </a:r>
            <a:endParaRPr lang="zh-CN" altLang="zh-CN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75" y="6303804"/>
            <a:ext cx="12668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6516</TotalTime>
  <Words>3012</Words>
  <Application>Microsoft Macintosh PowerPoint</Application>
  <PresentationFormat>宽屏</PresentationFormat>
  <Paragraphs>552</Paragraphs>
  <Slides>38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8" baseType="lpstr">
      <vt:lpstr>Arial Unicode MS</vt:lpstr>
      <vt:lpstr>Calibri</vt:lpstr>
      <vt:lpstr>Calibri Light</vt:lpstr>
      <vt:lpstr>Courier New</vt:lpstr>
      <vt:lpstr>Times New Roman</vt:lpstr>
      <vt:lpstr>Wingdings</vt:lpstr>
      <vt:lpstr>等线</vt:lpstr>
      <vt:lpstr>宋体</vt:lpstr>
      <vt:lpstr>Arial</vt:lpstr>
      <vt:lpstr>Office Theme</vt:lpstr>
      <vt:lpstr> 第七章 文件操作</vt:lpstr>
      <vt:lpstr>文件分类：文本文件</vt:lpstr>
      <vt:lpstr>文件分类：二进制文件</vt:lpstr>
      <vt:lpstr>7.1 文件对象</vt:lpstr>
      <vt:lpstr>文件打开详解</vt:lpstr>
      <vt:lpstr>文件打开典型调用方法</vt:lpstr>
      <vt:lpstr>文件对象的属性</vt:lpstr>
      <vt:lpstr>文件对象的常用操作</vt:lpstr>
      <vt:lpstr>文件操作模式</vt:lpstr>
      <vt:lpstr>7.2 文本文件操作案例精选</vt:lpstr>
      <vt:lpstr>PowerPoint 演示文稿</vt:lpstr>
      <vt:lpstr>PowerPoint 演示文稿</vt:lpstr>
      <vt:lpstr>PowerPoint 演示文稿</vt:lpstr>
      <vt:lpstr>7.3 二进制文件操作案例精选</vt:lpstr>
      <vt:lpstr>二进制文件：使用pickle写入数据</vt:lpstr>
      <vt:lpstr>二进制文件：使用pickle读取数据</vt:lpstr>
      <vt:lpstr>二进制文件：使用struct写入数据</vt:lpstr>
      <vt:lpstr>二进制文件：使用struct读取数据</vt:lpstr>
      <vt:lpstr>二进制文件：使用struct要点</vt:lpstr>
      <vt:lpstr>7.4 文件级操作</vt:lpstr>
      <vt:lpstr>os模块：常用方法</vt:lpstr>
      <vt:lpstr>os.path模块：常用方法</vt:lpstr>
      <vt:lpstr>os和os.path模块：示例(1)</vt:lpstr>
      <vt:lpstr>os和os.path模块：示例(2)</vt:lpstr>
      <vt:lpstr>shutil模块</vt:lpstr>
      <vt:lpstr>shutil模块：示例</vt:lpstr>
      <vt:lpstr>7.5 目录操作</vt:lpstr>
      <vt:lpstr>目录操作：当前工作目录</vt:lpstr>
      <vt:lpstr>目录操作：递归遍历</vt:lpstr>
      <vt:lpstr>7.6 高级话题</vt:lpstr>
      <vt:lpstr>计算CRC32值</vt:lpstr>
      <vt:lpstr>计算文本文件中最长行的长度</vt:lpstr>
      <vt:lpstr>计算MD5值</vt:lpstr>
      <vt:lpstr>判断一个文件是否为GIF图像文件</vt:lpstr>
      <vt:lpstr>比较文本文件内容</vt:lpstr>
      <vt:lpstr>使用xlwt写入Excel文件</vt:lpstr>
      <vt:lpstr>使用xlrd读取Excel文件</vt:lpstr>
      <vt:lpstr>使用pywin32操作Excel文件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Python程序设计基础：基础知识</dc:title>
  <dc:creator>Dilin Mao</dc:creator>
  <cp:lastModifiedBy>Microsoft Office 用户</cp:lastModifiedBy>
  <cp:revision>816</cp:revision>
  <dcterms:created xsi:type="dcterms:W3CDTF">2016-02-24T06:16:00Z</dcterms:created>
  <dcterms:modified xsi:type="dcterms:W3CDTF">2016-10-13T00:46:03Z</dcterms:modified>
</cp:coreProperties>
</file>